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c:style val="2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5B6B72"/>
                </a:solidFill>
                <a:latin typeface="Arial"/>
              </a:defRPr>
            </a:pPr>
            <a:r>
              <a:rPr lang="es-CL" sz="1100" b="0" i="0" u="none" strike="noStrike">
                <a:solidFill>
                  <a:srgbClr val="5B6B72"/>
                </a:solidFill>
                <a:latin typeface="Arial"/>
              </a:rPr>
              <a:t>Impacto porcentual por indicador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Impacto</c:v>
                </c:pt>
              </c:strCache>
            </c:strRef>
          </c:tx>
          <c:spPr>
            <a:solidFill>
              <a:srgbClr val="0F5066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8AC-4501-948D-D10CE275EBFA}"/>
              </c:ext>
            </c:extLst>
          </c:dPt>
          <c:dPt>
            <c:idx val="1"/>
            <c:invertIfNegative val="0"/>
            <c:bubble3D val="0"/>
            <c:spPr>
              <a:solidFill>
                <a:srgbClr val="D77B1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D8AC-4501-948D-D10CE275EBFA}"/>
              </c:ext>
            </c:extLst>
          </c:dPt>
          <c:dPt>
            <c:idx val="2"/>
            <c:invertIfNegative val="0"/>
            <c:bubble3D val="0"/>
            <c:spPr>
              <a:solidFill>
                <a:srgbClr val="86A04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D8AC-4501-948D-D10CE275EBFA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E2A30"/>
                    </a:solidFill>
                    <a:latin typeface="Arial"/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Optimización OPEX</c:v>
                </c:pt>
                <c:pt idx="1">
                  <c:v>Reducción de riesgo humano</c:v>
                </c:pt>
                <c:pt idx="2">
                  <c:v>Incremento EBITDA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</c:v>
                </c:pt>
                <c:pt idx="1">
                  <c:v>40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8AC-4501-948D-D10CE275EB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E2A3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solidFill>
          <a:srgbClr val="F7F9FA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F7F9F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5534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PREGUNTAS ANTICIPADAS — guía de preparación para la ronda de Q&amp;A
INVERSIONISTAS (riesgo, retorno, escalabilidad):
1. ¿Cuál es el modelo de ingresos en Venezuela: servicios, licenciamiento tecnológico o participación societaria?
2. Las cifras de +15% OPEX, -40% riesgo y +8% EBITDA vienen de un solo proyecto ancla. ¿Qué tan replicables son en otra operación o commodity?
3. ¿Cuál es la inversión inicial típica y el plazo de retorno para desplegar el modelo en una nueva faena?
4. ¿Cómo se gestiona el riesgo cambiario y la repatriación de capital?
5. ¿Qué cobertura de riesgo país existe (seguros, garantías, respaldo bancario)?
6. ¿La infraestructura tecnológica (ERP, servidor Edge, enlace satelital) es propia o depende de terceros? ¿Riesgo de continuidad?
7. ¿Cuál es el plan de escalamiento — cuántos proyectos/clientes nuevos en los próximos 2-3 años?
8. ¿Qué diferencia a Indemin de competidores locales o internacionales en la zona?
CLIENTES POTENCIALES (implementación y operación):
1. ¿Cuánto tiempo toma implementar el sistema completo (OT + Edge + ERP), del diagnóstico a producción?
2. ¿Se integra con la maquinaria e infraestructura existente o exige reemplazar equipos?
3. Si se pierde el enlace satelital o celular, ¿se detiene la operación o se pierden datos? (Respuesta: arquitectura Store &amp; Forward en el servidor Edge — cero pérdida de datos).
4. ¿Quién es dueño de los datos generados — producción, trazabilidad, KPIs?
5. ¿Qué soporte y mantenimiento local ofrecen en Venezuela y con qué tiempos de respuesta?
6. ¿Cómo se capacita al personal local para operar y mantener el sistema?
7. ¿Cuál es el modelo comercial: venta, arriendo o servicio gestionado (as a service)?
8. Las autorizaciones ante MPPP, SENIAT y GNB — ¿vienen integradas de fábrica o requieren desarrollo a medida?
9. ¿Qué referencias o casos de éxito tienen fuera de Chile, en condiciones similares?
10. ¿Cómo se protege la información que viaja a la nube (cifrado, accesos, ciberseguridad)?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jpg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5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34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jp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4.pn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3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ponencia_photos/extraccion_lago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3B4D">
              <a:alpha val="70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4" name="Shape 1"/>
          <p:cNvSpPr/>
          <p:nvPr/>
        </p:nvSpPr>
        <p:spPr>
          <a:xfrm>
            <a:off x="0" y="4526280"/>
            <a:ext cx="12191695" cy="2331720"/>
          </a:xfrm>
          <a:prstGeom prst="rect">
            <a:avLst/>
          </a:prstGeom>
          <a:solidFill>
            <a:srgbClr val="0A3B4D">
              <a:alpha val="88000"/>
            </a:srgbClr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5" name="Image 1" descr="/home/claude/work/icons/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9928" y="914400"/>
            <a:ext cx="3291840" cy="6924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14400" y="1874520"/>
            <a:ext cx="1036289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 PETRÓLEO, TURISMO Y GAS 2026 — MATURÍN, VENEZUELA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822960" y="2331720"/>
            <a:ext cx="10545775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Gestión Integral y Monitoreo Digital de Operaciones Industriales</a:t>
            </a:r>
            <a:endParaRPr lang="en-US" sz="3200" dirty="0"/>
          </a:p>
        </p:txBody>
      </p:sp>
      <p:sp>
        <p:nvSpPr>
          <p:cNvPr id="8" name="Text 4"/>
          <p:cNvSpPr/>
          <p:nvPr/>
        </p:nvSpPr>
        <p:spPr>
          <a:xfrm>
            <a:off x="1280160" y="3794760"/>
            <a:ext cx="96313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modelo de convergencia OT/IT — de la extracción a la operación multimodal, aplicado en Venezuela</a:t>
            </a:r>
            <a:endParaRPr lang="en-US" sz="1500" dirty="0"/>
          </a:p>
        </p:txBody>
      </p:sp>
      <p:pic>
        <p:nvPicPr>
          <p:cNvPr id="9" name="Image 2" descr="/home/claude/work/icons/location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789" y="6007608"/>
            <a:ext cx="182880" cy="24384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407109" y="5934456"/>
            <a:ext cx="2103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Maturín, Venezuela</a:t>
            </a:r>
            <a:endParaRPr lang="en-US" sz="1150" dirty="0"/>
          </a:p>
        </p:txBody>
      </p:sp>
      <p:pic>
        <p:nvPicPr>
          <p:cNvPr id="11" name="Image 3" descr="/home/claude/work/icons/calendar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1408" y="6007608"/>
            <a:ext cx="182880" cy="20900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135728" y="5934456"/>
            <a:ext cx="2103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Octubre 2026</a:t>
            </a:r>
            <a:endParaRPr lang="en-US" sz="1150" dirty="0"/>
          </a:p>
        </p:txBody>
      </p:sp>
      <p:pic>
        <p:nvPicPr>
          <p:cNvPr id="13" name="Image 4" descr="/home/claude/work/icons/web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0026" y="6007608"/>
            <a:ext cx="182880" cy="188779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8864346" y="5934456"/>
            <a:ext cx="2103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www.indemin.cl</a:t>
            </a:r>
            <a:endParaRPr lang="en-US" sz="1150" dirty="0"/>
          </a:p>
        </p:txBody>
      </p:sp>
      <p:sp>
        <p:nvSpPr>
          <p:cNvPr id="15" name="Text 8"/>
          <p:cNvSpPr/>
          <p:nvPr/>
        </p:nvSpPr>
        <p:spPr>
          <a:xfrm>
            <a:off x="914400" y="5486400"/>
            <a:ext cx="1036289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Expositor: Roberto Canto</a:t>
            </a:r>
            <a:endParaRPr lang="en-US" sz="13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02920"/>
            <a:ext cx="11185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QUIÉNES SOMOS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95528"/>
            <a:ext cx="111858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Experiencia en Chile y modelo de trabajo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691640"/>
            <a:ext cx="2618156" cy="1874520"/>
          </a:xfrm>
          <a:prstGeom prst="roundRect">
            <a:avLst>
              <a:gd name="adj" fmla="val 4390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5" name="Shape 3"/>
          <p:cNvSpPr/>
          <p:nvPr/>
        </p:nvSpPr>
        <p:spPr>
          <a:xfrm>
            <a:off x="1501102" y="1837944"/>
            <a:ext cx="621792" cy="621792"/>
          </a:xfrm>
          <a:prstGeom prst="ellipse">
            <a:avLst/>
          </a:prstGeom>
          <a:solidFill>
            <a:srgbClr val="0F5066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6" name="Image 0" descr="/home/claude/work/icons/trayecto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075" y="1999610"/>
            <a:ext cx="223845" cy="2984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40080" y="2468880"/>
            <a:ext cx="234383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Trayectoria operativa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667512" y="2898648"/>
            <a:ext cx="2288972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años de desempeño continuo en faenas de alta exigencia, terrenos hostiles y condiciones climáticas extremas.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358820" y="1691640"/>
            <a:ext cx="2618156" cy="1874520"/>
          </a:xfrm>
          <a:prstGeom prst="roundRect">
            <a:avLst>
              <a:gd name="adj" fmla="val 4390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10" name="Shape 7"/>
          <p:cNvSpPr/>
          <p:nvPr/>
        </p:nvSpPr>
        <p:spPr>
          <a:xfrm>
            <a:off x="4357002" y="1837944"/>
            <a:ext cx="621792" cy="621792"/>
          </a:xfrm>
          <a:prstGeom prst="ellipse">
            <a:avLst/>
          </a:prstGeom>
          <a:solidFill>
            <a:srgbClr val="D77B18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1" name="Image 1" descr="/home/claude/work/icons/infraestructur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668" y="1999610"/>
            <a:ext cx="298460" cy="2984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495980" y="2468880"/>
            <a:ext cx="234383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Infraestructura crítica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3523412" y="2898648"/>
            <a:ext cx="2288972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Ingeniería de vanguardia e implementación de plantas de procesamiento, zonas de transferencia, grúas pórtico y maquinaria pesada.</a:t>
            </a:r>
            <a:endParaRPr lang="en-US" sz="900" dirty="0"/>
          </a:p>
        </p:txBody>
      </p:sp>
      <p:sp>
        <p:nvSpPr>
          <p:cNvPr id="14" name="Shape 10"/>
          <p:cNvSpPr/>
          <p:nvPr/>
        </p:nvSpPr>
        <p:spPr>
          <a:xfrm>
            <a:off x="6214720" y="1691640"/>
            <a:ext cx="2618156" cy="1874520"/>
          </a:xfrm>
          <a:prstGeom prst="roundRect">
            <a:avLst>
              <a:gd name="adj" fmla="val 4390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15" name="Shape 11"/>
          <p:cNvSpPr/>
          <p:nvPr/>
        </p:nvSpPr>
        <p:spPr>
          <a:xfrm>
            <a:off x="7212902" y="1837944"/>
            <a:ext cx="621792" cy="621792"/>
          </a:xfrm>
          <a:prstGeom prst="ellipse">
            <a:avLst/>
          </a:prstGeom>
          <a:solidFill>
            <a:srgbClr val="86A049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6" name="Image 2" descr="/home/claude/work/icons/ambienta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4567" y="2016223"/>
            <a:ext cx="298460" cy="26523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351880" y="2468880"/>
            <a:ext cx="234383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Gestión ambiental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6379312" y="2898648"/>
            <a:ext cx="2288972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Saneamiento de ecosistemas complejos y rescate estratégico de activos en condiciones extremas, desde la alta montaña hasta las cuencas fluviales.</a:t>
            </a:r>
            <a:endParaRPr lang="en-US" sz="900" dirty="0"/>
          </a:p>
        </p:txBody>
      </p:sp>
      <p:sp>
        <p:nvSpPr>
          <p:cNvPr id="19" name="Shape 14"/>
          <p:cNvSpPr/>
          <p:nvPr/>
        </p:nvSpPr>
        <p:spPr>
          <a:xfrm>
            <a:off x="9070619" y="1691640"/>
            <a:ext cx="2618156" cy="1874520"/>
          </a:xfrm>
          <a:prstGeom prst="roundRect">
            <a:avLst>
              <a:gd name="adj" fmla="val 4390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20" name="Shape 15"/>
          <p:cNvSpPr/>
          <p:nvPr/>
        </p:nvSpPr>
        <p:spPr>
          <a:xfrm>
            <a:off x="10068801" y="1837944"/>
            <a:ext cx="621792" cy="621792"/>
          </a:xfrm>
          <a:prstGeom prst="ellipse">
            <a:avLst/>
          </a:prstGeom>
          <a:solidFill>
            <a:srgbClr val="0F5066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21" name="Image 3" descr="/home/claude/work/icons/convergenci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30467" y="2029339"/>
            <a:ext cx="298460" cy="23900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207779" y="2468880"/>
            <a:ext cx="234383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Convergencia tecnológica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9235211" y="2898648"/>
            <a:ext cx="2288972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Integración robusta y nativa de tecnologías OT e IT mediante un ecosistema ERP propio en la nube.</a:t>
            </a:r>
            <a:endParaRPr lang="en-US" sz="900" dirty="0"/>
          </a:p>
        </p:txBody>
      </p:sp>
      <p:sp>
        <p:nvSpPr>
          <p:cNvPr id="24" name="Shape 18"/>
          <p:cNvSpPr/>
          <p:nvPr/>
        </p:nvSpPr>
        <p:spPr>
          <a:xfrm>
            <a:off x="502920" y="3840480"/>
            <a:ext cx="3429000" cy="2103120"/>
          </a:xfrm>
          <a:prstGeom prst="roundRect">
            <a:avLst>
              <a:gd name="adj" fmla="val 3913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pic>
        <p:nvPicPr>
          <p:cNvPr id="25" name="Image 4" descr="/home/claude/work/ponencia_photos/lago_excavadora.jp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02920" y="3840480"/>
            <a:ext cx="3429000" cy="2103120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502920" y="5559552"/>
            <a:ext cx="3429000" cy="384048"/>
          </a:xfrm>
          <a:prstGeom prst="rect">
            <a:avLst/>
          </a:prstGeom>
          <a:solidFill>
            <a:srgbClr val="0A3B4D">
              <a:alpha val="78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27" name="Text 20"/>
          <p:cNvSpPr/>
          <p:nvPr/>
        </p:nvSpPr>
        <p:spPr>
          <a:xfrm>
            <a:off x="667512" y="5559552"/>
            <a:ext cx="309981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Rescate de activos en alta montaña — Indemin, Chile</a:t>
            </a:r>
            <a:endParaRPr lang="en-US" sz="950" dirty="0"/>
          </a:p>
        </p:txBody>
      </p:sp>
      <p:sp>
        <p:nvSpPr>
          <p:cNvPr id="28" name="Shape 21"/>
          <p:cNvSpPr/>
          <p:nvPr/>
        </p:nvSpPr>
        <p:spPr>
          <a:xfrm>
            <a:off x="4169664" y="3840480"/>
            <a:ext cx="2347874" cy="2103120"/>
          </a:xfrm>
          <a:prstGeom prst="roundRect">
            <a:avLst>
              <a:gd name="adj" fmla="val 3913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pic>
        <p:nvPicPr>
          <p:cNvPr id="29" name="Image 5" descr="/home/claude/work/ponencia_photos/grua_bigbags.jp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4169664" y="3840480"/>
            <a:ext cx="2347874" cy="2103120"/>
          </a:xfrm>
          <a:prstGeom prst="rect">
            <a:avLst/>
          </a:prstGeom>
        </p:spPr>
      </p:pic>
      <p:sp>
        <p:nvSpPr>
          <p:cNvPr id="30" name="Shape 22"/>
          <p:cNvSpPr/>
          <p:nvPr/>
        </p:nvSpPr>
        <p:spPr>
          <a:xfrm>
            <a:off x="4169664" y="5559552"/>
            <a:ext cx="2347874" cy="384048"/>
          </a:xfrm>
          <a:prstGeom prst="rect">
            <a:avLst/>
          </a:prstGeom>
          <a:solidFill>
            <a:srgbClr val="0A3B4D">
              <a:alpha val="78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31" name="Text 23"/>
          <p:cNvSpPr/>
          <p:nvPr/>
        </p:nvSpPr>
        <p:spPr>
          <a:xfrm>
            <a:off x="4334256" y="5559552"/>
            <a:ext cx="201869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Grúa pórtico — manejo de carga</a:t>
            </a:r>
            <a:endParaRPr lang="en-US" sz="950" dirty="0"/>
          </a:p>
        </p:txBody>
      </p:sp>
      <p:sp>
        <p:nvSpPr>
          <p:cNvPr id="32" name="Shape 24"/>
          <p:cNvSpPr/>
          <p:nvPr/>
        </p:nvSpPr>
        <p:spPr>
          <a:xfrm>
            <a:off x="6755282" y="3840480"/>
            <a:ext cx="2347874" cy="2103120"/>
          </a:xfrm>
          <a:prstGeom prst="roundRect">
            <a:avLst>
              <a:gd name="adj" fmla="val 3913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pic>
        <p:nvPicPr>
          <p:cNvPr id="33" name="Image 6" descr="/home/claude/work/ponencia_photos/operacion_multimodal_patio_framed.jp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755282" y="3840480"/>
            <a:ext cx="2347874" cy="2103120"/>
          </a:xfrm>
          <a:prstGeom prst="rect">
            <a:avLst/>
          </a:prstGeom>
        </p:spPr>
      </p:pic>
      <p:sp>
        <p:nvSpPr>
          <p:cNvPr id="34" name="Shape 25"/>
          <p:cNvSpPr/>
          <p:nvPr/>
        </p:nvSpPr>
        <p:spPr>
          <a:xfrm>
            <a:off x="6755282" y="5559552"/>
            <a:ext cx="2347874" cy="384048"/>
          </a:xfrm>
          <a:prstGeom prst="rect">
            <a:avLst/>
          </a:prstGeom>
          <a:solidFill>
            <a:srgbClr val="0A3B4D">
              <a:alpha val="78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35" name="Text 26"/>
          <p:cNvSpPr/>
          <p:nvPr/>
        </p:nvSpPr>
        <p:spPr>
          <a:xfrm>
            <a:off x="6919874" y="5559552"/>
            <a:ext cx="201869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Operación industrial multimodal</a:t>
            </a:r>
            <a:endParaRPr lang="en-US" sz="950" dirty="0"/>
          </a:p>
        </p:txBody>
      </p:sp>
      <p:sp>
        <p:nvSpPr>
          <p:cNvPr id="36" name="Shape 27"/>
          <p:cNvSpPr/>
          <p:nvPr/>
        </p:nvSpPr>
        <p:spPr>
          <a:xfrm>
            <a:off x="9340901" y="3840480"/>
            <a:ext cx="2347874" cy="2103120"/>
          </a:xfrm>
          <a:prstGeom prst="roundRect">
            <a:avLst>
              <a:gd name="adj" fmla="val 3913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pic>
        <p:nvPicPr>
          <p:cNvPr id="37" name="Image 7" descr="/home/claude/work/ponencia_photos/erp_indemin_ai_blackframe3.jp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340901" y="3840480"/>
            <a:ext cx="2347874" cy="2103120"/>
          </a:xfrm>
          <a:prstGeom prst="rect">
            <a:avLst/>
          </a:prstGeom>
        </p:spPr>
      </p:pic>
      <p:sp>
        <p:nvSpPr>
          <p:cNvPr id="38" name="Shape 28"/>
          <p:cNvSpPr/>
          <p:nvPr/>
        </p:nvSpPr>
        <p:spPr>
          <a:xfrm>
            <a:off x="9340901" y="5559552"/>
            <a:ext cx="2347874" cy="384048"/>
          </a:xfrm>
          <a:prstGeom prst="rect">
            <a:avLst/>
          </a:prstGeom>
          <a:solidFill>
            <a:srgbClr val="0A3B4D">
              <a:alpha val="78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39" name="Text 29"/>
          <p:cNvSpPr/>
          <p:nvPr/>
        </p:nvSpPr>
        <p:spPr>
          <a:xfrm>
            <a:off x="9505493" y="5559552"/>
            <a:ext cx="201869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Plataforma digital de gestión — ERP Indemin</a:t>
            </a:r>
            <a:endParaRPr lang="en-US" sz="950" dirty="0"/>
          </a:p>
        </p:txBody>
      </p:sp>
      <p:pic>
        <p:nvPicPr>
          <p:cNvPr id="40" name="Image 8" descr="/home/claude/work/icons/logo_navy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2920" y="6180539"/>
            <a:ext cx="960120" cy="201973"/>
          </a:xfrm>
          <a:prstGeom prst="rect">
            <a:avLst/>
          </a:prstGeom>
        </p:spPr>
      </p:pic>
      <p:sp>
        <p:nvSpPr>
          <p:cNvPr id="41" name="Text 30"/>
          <p:cNvSpPr/>
          <p:nvPr/>
        </p:nvSpPr>
        <p:spPr>
          <a:xfrm>
            <a:off x="10591495" y="6135624"/>
            <a:ext cx="10972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13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02920"/>
            <a:ext cx="11185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PROYECTO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95528"/>
            <a:ext cx="111858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Transferencia tecnológica a Venezuela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783080"/>
            <a:ext cx="4709160" cy="4160520"/>
          </a:xfrm>
          <a:prstGeom prst="roundRect">
            <a:avLst>
              <a:gd name="adj" fmla="val 1978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pic>
        <p:nvPicPr>
          <p:cNvPr id="5" name="Image 0" descr="/home/claude/work/ponencia_photos/portal_inspeccion_3d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02920" y="1783080"/>
            <a:ext cx="4709160" cy="41605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5559552"/>
            <a:ext cx="4709160" cy="384048"/>
          </a:xfrm>
          <a:prstGeom prst="rect">
            <a:avLst/>
          </a:prstGeom>
          <a:solidFill>
            <a:srgbClr val="0A3B4D">
              <a:alpha val="78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7" name="Text 4"/>
          <p:cNvSpPr/>
          <p:nvPr/>
        </p:nvSpPr>
        <p:spPr>
          <a:xfrm>
            <a:off x="667512" y="5559552"/>
            <a:ext cx="4379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Diseño de portal de inspección — ingeniería 3D Indemin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5605272" y="1946529"/>
            <a:ext cx="713232" cy="713232"/>
          </a:xfrm>
          <a:prstGeom prst="ellipse">
            <a:avLst/>
          </a:prstGeom>
          <a:solidFill>
            <a:srgbClr val="0F5066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9" name="Image 1" descr="/home/claude/work/icons/alianz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0712" y="2166071"/>
            <a:ext cx="342351" cy="27414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446520" y="1874520"/>
            <a:ext cx="524225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Proyecto ancla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6446520" y="2203704"/>
            <a:ext cx="5242255" cy="537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Primer proyecto de referencia de Indemin en Venezuela: alianza con socios industriales locales para el saneamiento ambiental y la puesta en marcha de nuevas operaciones bajo estándares internacionales.</a:t>
            </a:r>
            <a:endParaRPr lang="en-US" sz="1050" dirty="0"/>
          </a:p>
        </p:txBody>
      </p:sp>
      <p:sp>
        <p:nvSpPr>
          <p:cNvPr id="12" name="Shape 8"/>
          <p:cNvSpPr/>
          <p:nvPr/>
        </p:nvSpPr>
        <p:spPr>
          <a:xfrm>
            <a:off x="5577840" y="2823210"/>
            <a:ext cx="6110935" cy="0"/>
          </a:xfrm>
          <a:prstGeom prst="line">
            <a:avLst/>
          </a:prstGeom>
          <a:noFill/>
          <a:ln w="12700">
            <a:solidFill>
              <a:srgbClr val="E2E8EA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3" name="Shape 9"/>
          <p:cNvSpPr/>
          <p:nvPr/>
        </p:nvSpPr>
        <p:spPr>
          <a:xfrm>
            <a:off x="5605272" y="2986659"/>
            <a:ext cx="713232" cy="713232"/>
          </a:xfrm>
          <a:prstGeom prst="ellipse">
            <a:avLst/>
          </a:prstGeom>
          <a:solidFill>
            <a:srgbClr val="D77B18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4" name="Image 2" descr="/home/claude/work/icons/optimizaci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0712" y="3172099"/>
            <a:ext cx="342351" cy="34235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446520" y="2914650"/>
            <a:ext cx="524225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Ingeniería optimizada</a:t>
            </a:r>
            <a:endParaRPr lang="en-US" sz="1400" dirty="0"/>
          </a:p>
        </p:txBody>
      </p:sp>
      <p:sp>
        <p:nvSpPr>
          <p:cNvPr id="16" name="Text 11"/>
          <p:cNvSpPr/>
          <p:nvPr/>
        </p:nvSpPr>
        <p:spPr>
          <a:xfrm>
            <a:off x="6446520" y="3243834"/>
            <a:ext cx="5242255" cy="537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Rediseño completo y modelado digital del proceso industrial para maximizar rendimientos bajo estándares globales.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5577840" y="3863340"/>
            <a:ext cx="6110935" cy="0"/>
          </a:xfrm>
          <a:prstGeom prst="line">
            <a:avLst/>
          </a:prstGeom>
          <a:noFill/>
          <a:ln w="12700">
            <a:solidFill>
              <a:srgbClr val="E2E8EA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8" name="Shape 13"/>
          <p:cNvSpPr/>
          <p:nvPr/>
        </p:nvSpPr>
        <p:spPr>
          <a:xfrm>
            <a:off x="5605272" y="4026789"/>
            <a:ext cx="713232" cy="713232"/>
          </a:xfrm>
          <a:prstGeom prst="ellipse">
            <a:avLst/>
          </a:prstGeom>
          <a:solidFill>
            <a:srgbClr val="86A049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9" name="Image 3" descr="/home/claude/work/icons/ed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0712" y="4246331"/>
            <a:ext cx="342351" cy="274149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6446520" y="3954780"/>
            <a:ext cx="524225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Arquitectura de control</a:t>
            </a:r>
            <a:endParaRPr lang="en-US" sz="1400" dirty="0"/>
          </a:p>
        </p:txBody>
      </p:sp>
      <p:sp>
        <p:nvSpPr>
          <p:cNvPr id="21" name="Text 15"/>
          <p:cNvSpPr/>
          <p:nvPr/>
        </p:nvSpPr>
        <p:spPr>
          <a:xfrm>
            <a:off x="6446520" y="4283964"/>
            <a:ext cx="5242255" cy="537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Despliegue de un sistema de gestión y supervisión en línea capaz de transmitir variables en tiempo real sin importar la distancia.</a:t>
            </a:r>
            <a:endParaRPr lang="en-US" sz="1050" dirty="0"/>
          </a:p>
        </p:txBody>
      </p:sp>
      <p:sp>
        <p:nvSpPr>
          <p:cNvPr id="22" name="Shape 16"/>
          <p:cNvSpPr/>
          <p:nvPr/>
        </p:nvSpPr>
        <p:spPr>
          <a:xfrm>
            <a:off x="5577840" y="4903470"/>
            <a:ext cx="6110935" cy="0"/>
          </a:xfrm>
          <a:prstGeom prst="line">
            <a:avLst/>
          </a:prstGeom>
          <a:noFill/>
          <a:ln w="12700">
            <a:solidFill>
              <a:srgbClr val="E2E8EA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23" name="Shape 17"/>
          <p:cNvSpPr/>
          <p:nvPr/>
        </p:nvSpPr>
        <p:spPr>
          <a:xfrm>
            <a:off x="5605272" y="5066919"/>
            <a:ext cx="713232" cy="713232"/>
          </a:xfrm>
          <a:prstGeom prst="ellipse">
            <a:avLst/>
          </a:prstGeom>
          <a:solidFill>
            <a:srgbClr val="0F5066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24" name="Image 4" descr="/home/claude/work/icons/integracion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2109" y="5252359"/>
            <a:ext cx="299557" cy="342351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6446520" y="4994910"/>
            <a:ext cx="524225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Integración OT/IT total</a:t>
            </a:r>
            <a:endParaRPr lang="en-US" sz="1400" dirty="0"/>
          </a:p>
        </p:txBody>
      </p:sp>
      <p:sp>
        <p:nvSpPr>
          <p:cNvPr id="26" name="Text 19"/>
          <p:cNvSpPr/>
          <p:nvPr/>
        </p:nvSpPr>
        <p:spPr>
          <a:xfrm>
            <a:off x="6446520" y="5324094"/>
            <a:ext cx="5242255" cy="537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Conectividad y convergencia de datos garantizada en cada nodo operativo crítico del ciclo logístico multimodal.</a:t>
            </a:r>
            <a:endParaRPr lang="en-US" sz="1050" dirty="0"/>
          </a:p>
        </p:txBody>
      </p:sp>
      <p:pic>
        <p:nvPicPr>
          <p:cNvPr id="27" name="Image 5" descr="/home/claude/work/icons/logo_nav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20" y="6180539"/>
            <a:ext cx="960120" cy="201973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10591495" y="6135624"/>
            <a:ext cx="10972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02920"/>
            <a:ext cx="11185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PROCESO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95528"/>
            <a:ext cx="111858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modelo operativo: de la extracción a la operación multimodal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691640"/>
            <a:ext cx="2316404" cy="594360"/>
          </a:xfrm>
          <a:prstGeom prst="roundRect">
            <a:avLst>
              <a:gd name="adj" fmla="val 10769"/>
            </a:avLst>
          </a:prstGeom>
          <a:solidFill>
            <a:srgbClr val="0F5066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5" name="Text 3"/>
          <p:cNvSpPr/>
          <p:nvPr/>
        </p:nvSpPr>
        <p:spPr>
          <a:xfrm>
            <a:off x="576072" y="1691640"/>
            <a:ext cx="21701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Extracción en Terreno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956484" y="1691640"/>
            <a:ext cx="365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➜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459404" y="1691640"/>
            <a:ext cx="2316404" cy="594360"/>
          </a:xfrm>
          <a:prstGeom prst="roundRect">
            <a:avLst>
              <a:gd name="adj" fmla="val 10769"/>
            </a:avLst>
          </a:prstGeom>
          <a:solidFill>
            <a:srgbClr val="0F5066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8" name="Text 6"/>
          <p:cNvSpPr/>
          <p:nvPr/>
        </p:nvSpPr>
        <p:spPr>
          <a:xfrm>
            <a:off x="3532556" y="1691640"/>
            <a:ext cx="21701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Refinación y Envasado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912968" y="1691640"/>
            <a:ext cx="365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➜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415888" y="1691640"/>
            <a:ext cx="2316404" cy="594360"/>
          </a:xfrm>
          <a:prstGeom prst="roundRect">
            <a:avLst>
              <a:gd name="adj" fmla="val 10769"/>
            </a:avLst>
          </a:prstGeom>
          <a:solidFill>
            <a:srgbClr val="0F5066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1" name="Text 9"/>
          <p:cNvSpPr/>
          <p:nvPr/>
        </p:nvSpPr>
        <p:spPr>
          <a:xfrm>
            <a:off x="6489040" y="1691640"/>
            <a:ext cx="21701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Logística Intermedia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869451" y="1691640"/>
            <a:ext cx="365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➜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9372371" y="1691640"/>
            <a:ext cx="2316404" cy="594360"/>
          </a:xfrm>
          <a:prstGeom prst="roundRect">
            <a:avLst>
              <a:gd name="adj" fmla="val 10769"/>
            </a:avLst>
          </a:prstGeom>
          <a:solidFill>
            <a:srgbClr val="0F5066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4" name="Text 12"/>
          <p:cNvSpPr/>
          <p:nvPr/>
        </p:nvSpPr>
        <p:spPr>
          <a:xfrm>
            <a:off x="9445523" y="1691640"/>
            <a:ext cx="21701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Operación Multimodal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02920" y="2487168"/>
            <a:ext cx="111858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mismas cuatro etapas — extracción, refinación, logística intermedia y operación multimodal — bajo un único modelo de gestión, replicable en otras operaciones de recursos naturales del país.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02920" y="2990088"/>
            <a:ext cx="2645588" cy="2980944"/>
          </a:xfrm>
          <a:prstGeom prst="roundRect">
            <a:avLst>
              <a:gd name="adj" fmla="val 3111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pic>
        <p:nvPicPr>
          <p:cNvPr id="17" name="Image 0" descr="/home/claude/work/ponencia_photos/extraccion_lago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02920" y="2990088"/>
            <a:ext cx="2645588" cy="2980944"/>
          </a:xfrm>
          <a:prstGeom prst="rect">
            <a:avLst/>
          </a:prstGeom>
        </p:spPr>
      </p:pic>
      <p:sp>
        <p:nvSpPr>
          <p:cNvPr id="18" name="Shape 15"/>
          <p:cNvSpPr/>
          <p:nvPr/>
        </p:nvSpPr>
        <p:spPr>
          <a:xfrm>
            <a:off x="502920" y="5586984"/>
            <a:ext cx="2645588" cy="384048"/>
          </a:xfrm>
          <a:prstGeom prst="rect">
            <a:avLst/>
          </a:prstGeom>
          <a:solidFill>
            <a:srgbClr val="0A3B4D">
              <a:alpha val="78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9" name="Text 16"/>
          <p:cNvSpPr/>
          <p:nvPr/>
        </p:nvSpPr>
        <p:spPr>
          <a:xfrm>
            <a:off x="667512" y="5586984"/>
            <a:ext cx="2316404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Extracción en terreno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3349676" y="2990088"/>
            <a:ext cx="2645588" cy="2980944"/>
          </a:xfrm>
          <a:prstGeom prst="roundRect">
            <a:avLst>
              <a:gd name="adj" fmla="val 3111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pic>
        <p:nvPicPr>
          <p:cNvPr id="21" name="Image 1" descr="/home/claude/work/ponencia_photos/planta_refinacion.jp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49676" y="2990088"/>
            <a:ext cx="2645588" cy="2980944"/>
          </a:xfrm>
          <a:prstGeom prst="rect">
            <a:avLst/>
          </a:prstGeom>
        </p:spPr>
      </p:pic>
      <p:sp>
        <p:nvSpPr>
          <p:cNvPr id="22" name="Shape 18"/>
          <p:cNvSpPr/>
          <p:nvPr/>
        </p:nvSpPr>
        <p:spPr>
          <a:xfrm>
            <a:off x="3349676" y="5586984"/>
            <a:ext cx="2645588" cy="384048"/>
          </a:xfrm>
          <a:prstGeom prst="rect">
            <a:avLst/>
          </a:prstGeom>
          <a:solidFill>
            <a:srgbClr val="0A3B4D">
              <a:alpha val="78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23" name="Text 19"/>
          <p:cNvSpPr/>
          <p:nvPr/>
        </p:nvSpPr>
        <p:spPr>
          <a:xfrm>
            <a:off x="3514268" y="5586984"/>
            <a:ext cx="2316404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Refinación y envasado</a:t>
            </a:r>
            <a:endParaRPr lang="en-US" sz="950" dirty="0"/>
          </a:p>
        </p:txBody>
      </p:sp>
      <p:sp>
        <p:nvSpPr>
          <p:cNvPr id="24" name="Shape 20"/>
          <p:cNvSpPr/>
          <p:nvPr/>
        </p:nvSpPr>
        <p:spPr>
          <a:xfrm>
            <a:off x="6196432" y="2990088"/>
            <a:ext cx="2645588" cy="2980944"/>
          </a:xfrm>
          <a:prstGeom prst="roundRect">
            <a:avLst>
              <a:gd name="adj" fmla="val 3111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pic>
        <p:nvPicPr>
          <p:cNvPr id="25" name="Image 2" descr="/home/claude/work/ponencia_photos/logistica_intermedia.jp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196432" y="2990088"/>
            <a:ext cx="2645588" cy="2980944"/>
          </a:xfrm>
          <a:prstGeom prst="rect">
            <a:avLst/>
          </a:prstGeom>
        </p:spPr>
      </p:pic>
      <p:sp>
        <p:nvSpPr>
          <p:cNvPr id="26" name="Shape 21"/>
          <p:cNvSpPr/>
          <p:nvPr/>
        </p:nvSpPr>
        <p:spPr>
          <a:xfrm>
            <a:off x="6196432" y="5586984"/>
            <a:ext cx="2645588" cy="384048"/>
          </a:xfrm>
          <a:prstGeom prst="rect">
            <a:avLst/>
          </a:prstGeom>
          <a:solidFill>
            <a:srgbClr val="0A3B4D">
              <a:alpha val="78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27" name="Text 22"/>
          <p:cNvSpPr/>
          <p:nvPr/>
        </p:nvSpPr>
        <p:spPr>
          <a:xfrm>
            <a:off x="6361024" y="5586984"/>
            <a:ext cx="2316404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Logística intermedia</a:t>
            </a:r>
            <a:endParaRPr lang="en-US" sz="950" dirty="0"/>
          </a:p>
        </p:txBody>
      </p:sp>
      <p:sp>
        <p:nvSpPr>
          <p:cNvPr id="28" name="Shape 23"/>
          <p:cNvSpPr/>
          <p:nvPr/>
        </p:nvSpPr>
        <p:spPr>
          <a:xfrm>
            <a:off x="9043187" y="2990088"/>
            <a:ext cx="2645588" cy="2980944"/>
          </a:xfrm>
          <a:prstGeom prst="roundRect">
            <a:avLst>
              <a:gd name="adj" fmla="val 3111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pic>
        <p:nvPicPr>
          <p:cNvPr id="29" name="Image 3" descr="/home/claude/work/ponencia_photos/puerto_multimodal.jp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043187" y="2990088"/>
            <a:ext cx="2645588" cy="2980944"/>
          </a:xfrm>
          <a:prstGeom prst="rect">
            <a:avLst/>
          </a:prstGeom>
        </p:spPr>
      </p:pic>
      <p:sp>
        <p:nvSpPr>
          <p:cNvPr id="30" name="Shape 24"/>
          <p:cNvSpPr/>
          <p:nvPr/>
        </p:nvSpPr>
        <p:spPr>
          <a:xfrm>
            <a:off x="9043187" y="5586984"/>
            <a:ext cx="2645588" cy="384048"/>
          </a:xfrm>
          <a:prstGeom prst="rect">
            <a:avLst/>
          </a:prstGeom>
          <a:solidFill>
            <a:srgbClr val="0A3B4D">
              <a:alpha val="78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31" name="Text 25"/>
          <p:cNvSpPr/>
          <p:nvPr/>
        </p:nvSpPr>
        <p:spPr>
          <a:xfrm>
            <a:off x="9207779" y="5586984"/>
            <a:ext cx="2316404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Operación multimodal</a:t>
            </a:r>
            <a:endParaRPr lang="en-US" sz="950" dirty="0"/>
          </a:p>
        </p:txBody>
      </p:sp>
      <p:pic>
        <p:nvPicPr>
          <p:cNvPr id="32" name="Image 4" descr="/home/claude/work/icons/logo_nav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180539"/>
            <a:ext cx="960120" cy="201973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10591495" y="6135624"/>
            <a:ext cx="10972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13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02920"/>
            <a:ext cx="11185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DIAGNÓSTICO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95528"/>
            <a:ext cx="111858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desafío operativo e industrial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828800"/>
            <a:ext cx="3515258" cy="3931920"/>
          </a:xfrm>
          <a:prstGeom prst="roundRect">
            <a:avLst>
              <a:gd name="adj" fmla="val 2341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5" name="Shape 3"/>
          <p:cNvSpPr/>
          <p:nvPr/>
        </p:nvSpPr>
        <p:spPr>
          <a:xfrm>
            <a:off x="777240" y="2418588"/>
            <a:ext cx="914400" cy="420624"/>
          </a:xfrm>
          <a:prstGeom prst="roundRect">
            <a:avLst>
              <a:gd name="adj" fmla="val 13043"/>
            </a:avLst>
          </a:prstGeom>
          <a:solidFill>
            <a:srgbClr val="0F5066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6" name="Text 4"/>
          <p:cNvSpPr/>
          <p:nvPr/>
        </p:nvSpPr>
        <p:spPr>
          <a:xfrm>
            <a:off x="777240" y="2418588"/>
            <a:ext cx="9144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Extracción</a:t>
            </a:r>
            <a:endParaRPr lang="en-US" sz="8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remota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2829458" y="2418588"/>
            <a:ext cx="914400" cy="420624"/>
          </a:xfrm>
          <a:prstGeom prst="roundRect">
            <a:avLst>
              <a:gd name="adj" fmla="val 13043"/>
            </a:avLst>
          </a:prstGeom>
          <a:solidFill>
            <a:srgbClr val="0F5066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8" name="Text 6"/>
          <p:cNvSpPr/>
          <p:nvPr/>
        </p:nvSpPr>
        <p:spPr>
          <a:xfrm>
            <a:off x="2829458" y="2418588"/>
            <a:ext cx="9144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Despacho</a:t>
            </a:r>
            <a:endParaRPr lang="en-US" sz="8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1783080" y="2628900"/>
            <a:ext cx="267157" cy="0"/>
          </a:xfrm>
          <a:prstGeom prst="line">
            <a:avLst/>
          </a:prstGeom>
          <a:noFill/>
          <a:ln w="19050">
            <a:solidFill>
              <a:srgbClr val="5B6B72"/>
            </a:solidFill>
            <a:prstDash val="dash"/>
          </a:ln>
        </p:spPr>
        <p:txBody>
          <a:bodyPr/>
          <a:lstStyle/>
          <a:p>
            <a:endParaRPr lang="es-CL"/>
          </a:p>
        </p:txBody>
      </p:sp>
      <p:sp>
        <p:nvSpPr>
          <p:cNvPr id="10" name="Shape 8"/>
          <p:cNvSpPr/>
          <p:nvPr/>
        </p:nvSpPr>
        <p:spPr>
          <a:xfrm>
            <a:off x="2470861" y="2628900"/>
            <a:ext cx="267157" cy="0"/>
          </a:xfrm>
          <a:prstGeom prst="line">
            <a:avLst/>
          </a:prstGeom>
          <a:noFill/>
          <a:ln w="19050">
            <a:solidFill>
              <a:srgbClr val="5B6B72"/>
            </a:solidFill>
            <a:prstDash val="dash"/>
          </a:ln>
        </p:spPr>
        <p:txBody>
          <a:bodyPr/>
          <a:lstStyle/>
          <a:p>
            <a:endParaRPr lang="es-CL"/>
          </a:p>
        </p:txBody>
      </p:sp>
      <p:sp>
        <p:nvSpPr>
          <p:cNvPr id="11" name="Text 9"/>
          <p:cNvSpPr/>
          <p:nvPr/>
        </p:nvSpPr>
        <p:spPr>
          <a:xfrm>
            <a:off x="2050237" y="2473452"/>
            <a:ext cx="42062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777240" y="2912364"/>
            <a:ext cx="296661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visibilidad en tiempo real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731520" y="3291840"/>
            <a:ext cx="3058058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Desconexión estructural de datos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77240" y="4114800"/>
            <a:ext cx="2966618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Falta de visibilidad en tiempo real entre las operaciones de extracción remota y los nodos de despacho final.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338218" y="1828800"/>
            <a:ext cx="3515258" cy="3931920"/>
          </a:xfrm>
          <a:prstGeom prst="roundRect">
            <a:avLst>
              <a:gd name="adj" fmla="val 2341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16" name="Shape 14"/>
          <p:cNvSpPr/>
          <p:nvPr/>
        </p:nvSpPr>
        <p:spPr>
          <a:xfrm>
            <a:off x="4612538" y="2436876"/>
            <a:ext cx="988873" cy="292608"/>
          </a:xfrm>
          <a:prstGeom prst="rect">
            <a:avLst/>
          </a:prstGeom>
          <a:solidFill>
            <a:srgbClr val="86A049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7" name="Shape 15"/>
          <p:cNvSpPr/>
          <p:nvPr/>
        </p:nvSpPr>
        <p:spPr>
          <a:xfrm>
            <a:off x="5601411" y="2436876"/>
            <a:ext cx="988873" cy="292608"/>
          </a:xfrm>
          <a:prstGeom prst="rect">
            <a:avLst/>
          </a:prstGeom>
          <a:solidFill>
            <a:srgbClr val="D77B18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8" name="Shape 16"/>
          <p:cNvSpPr/>
          <p:nvPr/>
        </p:nvSpPr>
        <p:spPr>
          <a:xfrm>
            <a:off x="6590284" y="2436876"/>
            <a:ext cx="988873" cy="292608"/>
          </a:xfrm>
          <a:prstGeom prst="rect">
            <a:avLst/>
          </a:prstGeom>
          <a:solidFill>
            <a:srgbClr val="C0392B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9" name="Shape 17"/>
          <p:cNvSpPr/>
          <p:nvPr/>
        </p:nvSpPr>
        <p:spPr>
          <a:xfrm rot="10800000">
            <a:off x="6992536" y="2217420"/>
            <a:ext cx="164592" cy="164592"/>
          </a:xfrm>
          <a:prstGeom prst="triangle">
            <a:avLst/>
          </a:prstGeom>
          <a:solidFill>
            <a:srgbClr val="1E2A30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20" name="Text 18"/>
          <p:cNvSpPr/>
          <p:nvPr/>
        </p:nvSpPr>
        <p:spPr>
          <a:xfrm>
            <a:off x="4612538" y="2811780"/>
            <a:ext cx="296661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analítica predictiva — desgaste sin alerta</a:t>
            </a:r>
            <a:endParaRPr lang="en-US" sz="750" dirty="0"/>
          </a:p>
        </p:txBody>
      </p:sp>
      <p:sp>
        <p:nvSpPr>
          <p:cNvPr id="21" name="Text 19"/>
          <p:cNvSpPr/>
          <p:nvPr/>
        </p:nvSpPr>
        <p:spPr>
          <a:xfrm>
            <a:off x="4566818" y="3291840"/>
            <a:ext cx="3058058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Integridad física de activos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612538" y="4114800"/>
            <a:ext cx="2966618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Desgaste mecánico acelerado de maquinaria pesada en condiciones geotécnicas hostiles y suelos anegadizos, sin analítica predictiva.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8173517" y="1828800"/>
            <a:ext cx="3515258" cy="3931920"/>
          </a:xfrm>
          <a:prstGeom prst="roundRect">
            <a:avLst>
              <a:gd name="adj" fmla="val 2341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24" name="Shape 22"/>
          <p:cNvSpPr/>
          <p:nvPr/>
        </p:nvSpPr>
        <p:spPr>
          <a:xfrm>
            <a:off x="8447837" y="2391156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86A049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25" name="Shape 23"/>
          <p:cNvSpPr/>
          <p:nvPr/>
        </p:nvSpPr>
        <p:spPr>
          <a:xfrm>
            <a:off x="9098051" y="2391156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86A049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26" name="Shape 24"/>
          <p:cNvSpPr/>
          <p:nvPr/>
        </p:nvSpPr>
        <p:spPr>
          <a:xfrm>
            <a:off x="9748266" y="2391156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86A049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27" name="Shape 25"/>
          <p:cNvSpPr/>
          <p:nvPr/>
        </p:nvSpPr>
        <p:spPr>
          <a:xfrm>
            <a:off x="10398481" y="2391156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C7D0D3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28" name="Shape 26"/>
          <p:cNvSpPr/>
          <p:nvPr/>
        </p:nvSpPr>
        <p:spPr>
          <a:xfrm>
            <a:off x="11048695" y="2391156"/>
            <a:ext cx="365760" cy="365760"/>
          </a:xfrm>
          <a:prstGeom prst="roundRect">
            <a:avLst>
              <a:gd name="adj" fmla="val 12500"/>
            </a:avLst>
          </a:prstGeom>
          <a:solidFill>
            <a:srgbClr val="C7D0D3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29" name="Shape 27"/>
          <p:cNvSpPr/>
          <p:nvPr/>
        </p:nvSpPr>
        <p:spPr>
          <a:xfrm>
            <a:off x="10233393" y="2299716"/>
            <a:ext cx="45720" cy="548640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30" name="Text 28"/>
          <p:cNvSpPr/>
          <p:nvPr/>
        </p:nvSpPr>
        <p:spPr>
          <a:xfrm>
            <a:off x="8447837" y="2839212"/>
            <a:ext cx="296661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Cuello de botella en la zona de transferencia</a:t>
            </a:r>
            <a:endParaRPr lang="en-US" sz="750" dirty="0"/>
          </a:p>
        </p:txBody>
      </p:sp>
      <p:sp>
        <p:nvSpPr>
          <p:cNvPr id="31" name="Text 29"/>
          <p:cNvSpPr/>
          <p:nvPr/>
        </p:nvSpPr>
        <p:spPr>
          <a:xfrm>
            <a:off x="8402117" y="3291840"/>
            <a:ext cx="3058058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Restricciones de infraestructura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447837" y="4114800"/>
            <a:ext cx="2966618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Cuellos de botella críticos en zonas de transferencia: muelles flotantes, aduanas y registros manuales lentos.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502920" y="5943600"/>
            <a:ext cx="1118585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frentes críticos en la cadena de suministro de recursos — la base del diagnóstico que sustenta la propuesta tecnológica de Indemin.</a:t>
            </a:r>
            <a:endParaRPr lang="en-US" sz="1100" dirty="0"/>
          </a:p>
        </p:txBody>
      </p:sp>
      <p:pic>
        <p:nvPicPr>
          <p:cNvPr id="34" name="Image 0" descr="/home/claude/work/icons/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180539"/>
            <a:ext cx="960120" cy="201973"/>
          </a:xfrm>
          <a:prstGeom prst="rect">
            <a:avLst/>
          </a:prstGeom>
        </p:spPr>
      </p:pic>
      <p:sp>
        <p:nvSpPr>
          <p:cNvPr id="35" name="Text 32"/>
          <p:cNvSpPr/>
          <p:nvPr/>
        </p:nvSpPr>
        <p:spPr>
          <a:xfrm>
            <a:off x="10591495" y="6135624"/>
            <a:ext cx="10972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13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02920"/>
            <a:ext cx="11185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PROPUESTA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95528"/>
            <a:ext cx="111858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Arquitectura tecnológica: sensores en terreno, decisiones en la nube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691640"/>
            <a:ext cx="11185855" cy="960120"/>
          </a:xfrm>
          <a:prstGeom prst="roundRect">
            <a:avLst>
              <a:gd name="adj" fmla="val 7619"/>
            </a:avLst>
          </a:prstGeom>
          <a:solidFill>
            <a:srgbClr val="0A3B4D"/>
          </a:solidFill>
          <a:ln/>
          <a:effectLst>
            <a:outerShdw blurRad="101600" dist="254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5" name="Shape 3"/>
          <p:cNvSpPr/>
          <p:nvPr/>
        </p:nvSpPr>
        <p:spPr>
          <a:xfrm>
            <a:off x="822960" y="1805940"/>
            <a:ext cx="731520" cy="731520"/>
          </a:xfrm>
          <a:prstGeom prst="ellipse">
            <a:avLst/>
          </a:prstGeom>
          <a:solidFill>
            <a:srgbClr val="FFFFFF">
              <a:alpha val="15000"/>
            </a:srgbClr>
          </a:solidFill>
          <a:ln w="15875">
            <a:solidFill>
              <a:srgbClr val="FFFFFF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pic>
        <p:nvPicPr>
          <p:cNvPr id="6" name="Image 0" descr="/home/claude/work/icons/nub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155" y="2031111"/>
            <a:ext cx="351130" cy="28117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37360" y="1819656"/>
            <a:ext cx="2834640" cy="7040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Nube (IT)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4663440" y="1819656"/>
            <a:ext cx="6705295" cy="7040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7EE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Indemin: módulos de producción, inventario y trazabilidad, sincronizados automáticamente vía API Gateway.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502920" y="2761488"/>
            <a:ext cx="11185855" cy="960120"/>
          </a:xfrm>
          <a:prstGeom prst="roundRect">
            <a:avLst>
              <a:gd name="adj" fmla="val 7619"/>
            </a:avLst>
          </a:prstGeom>
          <a:solidFill>
            <a:srgbClr val="0F5066"/>
          </a:solidFill>
          <a:ln/>
          <a:effectLst>
            <a:outerShdw blurRad="101600" dist="254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10" name="Shape 7"/>
          <p:cNvSpPr/>
          <p:nvPr/>
        </p:nvSpPr>
        <p:spPr>
          <a:xfrm>
            <a:off x="822960" y="2875788"/>
            <a:ext cx="731520" cy="731520"/>
          </a:xfrm>
          <a:prstGeom prst="ellipse">
            <a:avLst/>
          </a:prstGeom>
          <a:solidFill>
            <a:srgbClr val="FFFFFF">
              <a:alpha val="15000"/>
            </a:srgbClr>
          </a:solidFill>
          <a:ln w="15875">
            <a:solidFill>
              <a:srgbClr val="FFFFFF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pic>
        <p:nvPicPr>
          <p:cNvPr id="11" name="Image 1" descr="/home/claude/work/icons/comunicacion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155" y="3100959"/>
            <a:ext cx="351130" cy="28117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737360" y="2889504"/>
            <a:ext cx="2834640" cy="7040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Infraestructura de comunicaciones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4663440" y="2889504"/>
            <a:ext cx="6705295" cy="7040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7EE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Enlace satelital LEO con router redundante (failover); antena celular 4G/LTE y VPN cifrada como respaldo, incluso sin cobertura fija.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502920" y="3831336"/>
            <a:ext cx="11185855" cy="960120"/>
          </a:xfrm>
          <a:prstGeom prst="roundRect">
            <a:avLst>
              <a:gd name="adj" fmla="val 7619"/>
            </a:avLst>
          </a:prstGeom>
          <a:solidFill>
            <a:srgbClr val="175F79"/>
          </a:solidFill>
          <a:ln/>
          <a:effectLst>
            <a:outerShdw blurRad="101600" dist="254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15" name="Shape 11"/>
          <p:cNvSpPr/>
          <p:nvPr/>
        </p:nvSpPr>
        <p:spPr>
          <a:xfrm>
            <a:off x="822960" y="3945636"/>
            <a:ext cx="731520" cy="731520"/>
          </a:xfrm>
          <a:prstGeom prst="ellipse">
            <a:avLst/>
          </a:prstGeom>
          <a:solidFill>
            <a:srgbClr val="FFFFFF">
              <a:alpha val="15000"/>
            </a:srgbClr>
          </a:solidFill>
          <a:ln w="15875">
            <a:solidFill>
              <a:srgbClr val="FFFFFF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pic>
        <p:nvPicPr>
          <p:cNvPr id="16" name="Image 2" descr="/home/claude/work/icons/servidor_ed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155" y="4135831"/>
            <a:ext cx="351130" cy="35113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737360" y="3959352"/>
            <a:ext cx="2834640" cy="7040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 Edge / Middleware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4663440" y="3959352"/>
            <a:ext cx="6705295" cy="7040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7EE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Servidor industrial Edge con base de datos local (Store &amp; Forward): garantiza cero pérdida de datos aun sin conexión a internet.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502920" y="4901184"/>
            <a:ext cx="11185855" cy="960120"/>
          </a:xfrm>
          <a:prstGeom prst="roundRect">
            <a:avLst>
              <a:gd name="adj" fmla="val 7619"/>
            </a:avLst>
          </a:prstGeom>
          <a:solidFill>
            <a:srgbClr val="D77B18"/>
          </a:solidFill>
          <a:ln/>
          <a:effectLst>
            <a:outerShdw blurRad="101600" dist="254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20" name="Shape 15"/>
          <p:cNvSpPr/>
          <p:nvPr/>
        </p:nvSpPr>
        <p:spPr>
          <a:xfrm>
            <a:off x="822960" y="5015484"/>
            <a:ext cx="731520" cy="731520"/>
          </a:xfrm>
          <a:prstGeom prst="ellipse">
            <a:avLst/>
          </a:prstGeom>
          <a:solidFill>
            <a:srgbClr val="FFFFFF">
              <a:alpha val="15000"/>
            </a:srgbClr>
          </a:solidFill>
          <a:ln w="15875">
            <a:solidFill>
              <a:srgbClr val="FFFFFF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pic>
        <p:nvPicPr>
          <p:cNvPr id="21" name="Image 3" descr="/home/claude/work/icons/control_o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155" y="5240655"/>
            <a:ext cx="351130" cy="28117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737360" y="5029200"/>
            <a:ext cx="2834640" cy="7040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Campo y control local (OT)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4663440" y="5029200"/>
            <a:ext cx="6705295" cy="7040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7EE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de control PLC en planta: captura de variables de proceso, envasado y trazabilidad de código QR por lote, en tiempo real.</a:t>
            </a:r>
            <a:endParaRPr lang="en-US" sz="1150" dirty="0"/>
          </a:p>
        </p:txBody>
      </p:sp>
      <p:sp>
        <p:nvSpPr>
          <p:cNvPr id="24" name="Text 18"/>
          <p:cNvSpPr/>
          <p:nvPr/>
        </p:nvSpPr>
        <p:spPr>
          <a:xfrm>
            <a:off x="502920" y="5971032"/>
            <a:ext cx="11185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Flujo de datos: del campo (OT) a la nube (IT)</a:t>
            </a:r>
            <a:endParaRPr lang="en-US" sz="1050" dirty="0"/>
          </a:p>
        </p:txBody>
      </p:sp>
      <p:pic>
        <p:nvPicPr>
          <p:cNvPr id="25" name="Image 4" descr="/home/claude/work/icons/logo_nav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180539"/>
            <a:ext cx="960120" cy="201973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0591495" y="6135624"/>
            <a:ext cx="10972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13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02920"/>
            <a:ext cx="11185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PROCESO · ETAPA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95528"/>
            <a:ext cx="111858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Extracción en Terreno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463040"/>
            <a:ext cx="11185855" cy="1783080"/>
          </a:xfrm>
          <a:prstGeom prst="roundRect">
            <a:avLst>
              <a:gd name="adj" fmla="val 4615"/>
            </a:avLst>
          </a:prstGeom>
          <a:solidFill>
            <a:srgbClr val="0A3B4D"/>
          </a:solidFill>
          <a:ln/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pic>
        <p:nvPicPr>
          <p:cNvPr id="5" name="Image 0" descr="/home/claude/work/ponencia_photos/extraccion_lago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23922" y="1463040"/>
            <a:ext cx="3143852" cy="17830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23922" y="2880360"/>
            <a:ext cx="3143852" cy="365760"/>
          </a:xfrm>
          <a:prstGeom prst="rect">
            <a:avLst/>
          </a:prstGeom>
          <a:solidFill>
            <a:srgbClr val="0A3B4D">
              <a:alpha val="78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7" name="Text 4"/>
          <p:cNvSpPr/>
          <p:nvPr/>
        </p:nvSpPr>
        <p:spPr>
          <a:xfrm>
            <a:off x="4688514" y="2880360"/>
            <a:ext cx="28146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Extracción mecánica de recursos naturales — faena en Venezuela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502920" y="3502152"/>
            <a:ext cx="3545738" cy="24688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9" name="Shape 6"/>
          <p:cNvSpPr/>
          <p:nvPr/>
        </p:nvSpPr>
        <p:spPr>
          <a:xfrm>
            <a:off x="694944" y="3648456"/>
            <a:ext cx="621792" cy="621792"/>
          </a:xfrm>
          <a:prstGeom prst="ellipse">
            <a:avLst/>
          </a:prstGeom>
          <a:solidFill>
            <a:srgbClr val="0F5066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0" name="Image 1" descr="/home/claude/work/icons/diagnostic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17" y="3810122"/>
            <a:ext cx="223845" cy="2984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463040" y="3685032"/>
            <a:ext cx="2448458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del proceso
</a:t>
            </a:r>
            <a:r>
              <a:rPr lang="en-US" sz="950" i="1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Corte y extracción mecánica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704088" y="441655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F5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 OT: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Volúmenes de remoción y ciclos de carga por pala.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704088" y="488899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F5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IT: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 automatizado de producción diaria.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704088" y="536143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F5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 tiempos muertos y optimiza la logística.</a:t>
            </a:r>
            <a:endParaRPr lang="en-US" sz="900" dirty="0"/>
          </a:p>
        </p:txBody>
      </p:sp>
      <p:sp>
        <p:nvSpPr>
          <p:cNvPr id="15" name="Shape 11"/>
          <p:cNvSpPr/>
          <p:nvPr/>
        </p:nvSpPr>
        <p:spPr>
          <a:xfrm>
            <a:off x="4322978" y="3502152"/>
            <a:ext cx="3545738" cy="24688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16" name="Shape 12"/>
          <p:cNvSpPr/>
          <p:nvPr/>
        </p:nvSpPr>
        <p:spPr>
          <a:xfrm>
            <a:off x="4515002" y="3648456"/>
            <a:ext cx="621792" cy="621792"/>
          </a:xfrm>
          <a:prstGeom prst="ellipse">
            <a:avLst/>
          </a:prstGeom>
          <a:solidFill>
            <a:srgbClr val="D77B18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7" name="Image 2" descr="/home/claude/work/icons/riesgo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6668" y="3810122"/>
            <a:ext cx="298460" cy="29846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283098" y="3685032"/>
            <a:ext cx="2448458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Salud de activos
</a:t>
            </a:r>
            <a:r>
              <a:rPr lang="en-US" sz="950" i="1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Mantenimiento predictivo</a:t>
            </a:r>
            <a:endParaRPr lang="en-US" sz="1350" dirty="0"/>
          </a:p>
        </p:txBody>
      </p:sp>
      <p:sp>
        <p:nvSpPr>
          <p:cNvPr id="19" name="Text 14"/>
          <p:cNvSpPr/>
          <p:nvPr/>
        </p:nvSpPr>
        <p:spPr>
          <a:xfrm>
            <a:off x="4524146" y="441655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 OT: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Telemetría de orugas: presión, temperatura, desgaste.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4524146" y="488899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IT: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Algoritmos predictivos de severidad mecánica.</a:t>
            </a: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4524146" y="536143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Previene fallas catastróficas y paradas imprevistas.</a:t>
            </a:r>
            <a:endParaRPr lang="en-US" sz="900" dirty="0"/>
          </a:p>
        </p:txBody>
      </p:sp>
      <p:sp>
        <p:nvSpPr>
          <p:cNvPr id="22" name="Shape 17"/>
          <p:cNvSpPr/>
          <p:nvPr/>
        </p:nvSpPr>
        <p:spPr>
          <a:xfrm>
            <a:off x="8143037" y="3502152"/>
            <a:ext cx="3545738" cy="24688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23" name="Shape 18"/>
          <p:cNvSpPr/>
          <p:nvPr/>
        </p:nvSpPr>
        <p:spPr>
          <a:xfrm>
            <a:off x="8335061" y="3648456"/>
            <a:ext cx="621792" cy="621792"/>
          </a:xfrm>
          <a:prstGeom prst="ellipse">
            <a:avLst/>
          </a:prstGeom>
          <a:solidFill>
            <a:srgbClr val="86A049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24" name="Image 3" descr="/home/claude/work/icons/ambienta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6727" y="3826735"/>
            <a:ext cx="298460" cy="265233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103157" y="3685032"/>
            <a:ext cx="2448458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Mitigación ambiental
</a:t>
            </a:r>
            <a:r>
              <a:rPr lang="en-US" sz="950" i="1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Monitoreo de gases</a:t>
            </a:r>
            <a:endParaRPr lang="en-US" sz="1350" dirty="0"/>
          </a:p>
        </p:txBody>
      </p:sp>
      <p:sp>
        <p:nvSpPr>
          <p:cNvPr id="26" name="Text 20"/>
          <p:cNvSpPr/>
          <p:nvPr/>
        </p:nvSpPr>
        <p:spPr>
          <a:xfrm>
            <a:off x="8344205" y="441655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86A0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 OT: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Sensores IoT de H₂S, CO y SO₂ en tiempo real.</a:t>
            </a:r>
            <a:endParaRPr lang="en-US" sz="900" dirty="0"/>
          </a:p>
        </p:txBody>
      </p:sp>
      <p:sp>
        <p:nvSpPr>
          <p:cNvPr id="27" name="Text 21"/>
          <p:cNvSpPr/>
          <p:nvPr/>
        </p:nvSpPr>
        <p:spPr>
          <a:xfrm>
            <a:off x="8344205" y="488899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86A0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IT: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Alertas automáticas ante límites de exposición.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8344205" y="536143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86A0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Entorno de trabajo seguro para cuadrillas y operadores.</a:t>
            </a:r>
            <a:endParaRPr lang="en-US" sz="900" dirty="0"/>
          </a:p>
        </p:txBody>
      </p:sp>
      <p:pic>
        <p:nvPicPr>
          <p:cNvPr id="29" name="Image 4" descr="/home/claude/work/icons/logo_nav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180539"/>
            <a:ext cx="960120" cy="201973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10591495" y="6135624"/>
            <a:ext cx="10972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13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02920"/>
            <a:ext cx="11185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PROCESO · ETAPA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95528"/>
            <a:ext cx="111858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Refinación y Envasado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463040"/>
            <a:ext cx="11185855" cy="1783080"/>
          </a:xfrm>
          <a:prstGeom prst="roundRect">
            <a:avLst>
              <a:gd name="adj" fmla="val 4615"/>
            </a:avLst>
          </a:prstGeom>
          <a:solidFill>
            <a:srgbClr val="0A3B4D"/>
          </a:solidFill>
          <a:ln/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pic>
        <p:nvPicPr>
          <p:cNvPr id="5" name="Image 0" descr="/home/claude/work/ponencia_photos/planta_refinacion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499804" y="1463040"/>
            <a:ext cx="3192087" cy="17830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499804" y="2880360"/>
            <a:ext cx="3192087" cy="365760"/>
          </a:xfrm>
          <a:prstGeom prst="rect">
            <a:avLst/>
          </a:prstGeom>
          <a:solidFill>
            <a:srgbClr val="0A3B4D">
              <a:alpha val="78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7" name="Text 4"/>
          <p:cNvSpPr/>
          <p:nvPr/>
        </p:nvSpPr>
        <p:spPr>
          <a:xfrm>
            <a:off x="4664396" y="2880360"/>
            <a:ext cx="2862903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Planta de tratamiento y envasado — operación en Venezuela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502920" y="3502152"/>
            <a:ext cx="3545738" cy="24688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9" name="Shape 6"/>
          <p:cNvSpPr/>
          <p:nvPr/>
        </p:nvSpPr>
        <p:spPr>
          <a:xfrm>
            <a:off x="694944" y="3648456"/>
            <a:ext cx="621792" cy="621792"/>
          </a:xfrm>
          <a:prstGeom prst="ellipse">
            <a:avLst/>
          </a:prstGeom>
          <a:solidFill>
            <a:srgbClr val="0F5066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0" name="Image 1" descr="/home/claude/work/icons/diagnostic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17" y="3810122"/>
            <a:ext cx="223845" cy="2984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463040" y="3685032"/>
            <a:ext cx="2448458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del proceso
</a:t>
            </a:r>
            <a:r>
              <a:rPr lang="en-US" sz="950" i="1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Tratamiento y automatización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704088" y="441655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F5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 OT: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DCS/PLC supervisan el tratamiento térmico.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704088" y="488899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F5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IT: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Centraliza variables contra estándares de calidad.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704088" y="536143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F5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Estabiliza la calidad del producto refinado.</a:t>
            </a:r>
            <a:endParaRPr lang="en-US" sz="900" dirty="0"/>
          </a:p>
        </p:txBody>
      </p:sp>
      <p:sp>
        <p:nvSpPr>
          <p:cNvPr id="15" name="Shape 11"/>
          <p:cNvSpPr/>
          <p:nvPr/>
        </p:nvSpPr>
        <p:spPr>
          <a:xfrm>
            <a:off x="4322978" y="3502152"/>
            <a:ext cx="3545738" cy="24688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16" name="Shape 12"/>
          <p:cNvSpPr/>
          <p:nvPr/>
        </p:nvSpPr>
        <p:spPr>
          <a:xfrm>
            <a:off x="4515002" y="3648456"/>
            <a:ext cx="621792" cy="621792"/>
          </a:xfrm>
          <a:prstGeom prst="ellipse">
            <a:avLst/>
          </a:prstGeom>
          <a:solidFill>
            <a:srgbClr val="D77B18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7" name="Image 2" descr="/home/claude/work/icons/riesgo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6668" y="3810122"/>
            <a:ext cx="298460" cy="29846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283098" y="3685032"/>
            <a:ext cx="2448458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Confiabilidad y empaque
</a:t>
            </a:r>
            <a:r>
              <a:rPr lang="en-US" sz="950" i="1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Trazabilidad y pesaje</a:t>
            </a:r>
            <a:endParaRPr lang="en-US" sz="1350" dirty="0"/>
          </a:p>
        </p:txBody>
      </p:sp>
      <p:sp>
        <p:nvSpPr>
          <p:cNvPr id="19" name="Text 14"/>
          <p:cNvSpPr/>
          <p:nvPr/>
        </p:nvSpPr>
        <p:spPr>
          <a:xfrm>
            <a:off x="4524146" y="441655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 OT: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Sensores de llenado y básculas automáticas para big bags.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4524146" y="488899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IT: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Algoritmia predictiva de tasas de llenado.</a:t>
            </a: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4524146" y="536143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Trazabilidad absoluta del inventario empacado.</a:t>
            </a:r>
            <a:endParaRPr lang="en-US" sz="900" dirty="0"/>
          </a:p>
        </p:txBody>
      </p:sp>
      <p:sp>
        <p:nvSpPr>
          <p:cNvPr id="22" name="Shape 17"/>
          <p:cNvSpPr/>
          <p:nvPr/>
        </p:nvSpPr>
        <p:spPr>
          <a:xfrm>
            <a:off x="8143037" y="3502152"/>
            <a:ext cx="3545738" cy="24688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23" name="Shape 18"/>
          <p:cNvSpPr/>
          <p:nvPr/>
        </p:nvSpPr>
        <p:spPr>
          <a:xfrm>
            <a:off x="8335061" y="3648456"/>
            <a:ext cx="621792" cy="621792"/>
          </a:xfrm>
          <a:prstGeom prst="ellipse">
            <a:avLst/>
          </a:prstGeom>
          <a:solidFill>
            <a:srgbClr val="86A049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24" name="Image 3" descr="/home/claude/work/icons/ambienta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6727" y="3826735"/>
            <a:ext cx="298460" cy="265233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103157" y="3685032"/>
            <a:ext cx="2448458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Seguridad industrial
</a:t>
            </a:r>
            <a:r>
              <a:rPr lang="en-US" sz="950" i="1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Monitoreo de gases</a:t>
            </a:r>
            <a:endParaRPr lang="en-US" sz="1350" dirty="0"/>
          </a:p>
        </p:txBody>
      </p:sp>
      <p:sp>
        <p:nvSpPr>
          <p:cNvPr id="26" name="Text 20"/>
          <p:cNvSpPr/>
          <p:nvPr/>
        </p:nvSpPr>
        <p:spPr>
          <a:xfrm>
            <a:off x="8344205" y="441655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86A0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 OT: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Sensores IoT de vapores de hidrocarburos en planta.</a:t>
            </a:r>
            <a:endParaRPr lang="en-US" sz="900" dirty="0"/>
          </a:p>
        </p:txBody>
      </p:sp>
      <p:sp>
        <p:nvSpPr>
          <p:cNvPr id="27" name="Text 21"/>
          <p:cNvSpPr/>
          <p:nvPr/>
        </p:nvSpPr>
        <p:spPr>
          <a:xfrm>
            <a:off x="8344205" y="488899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86A0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IT: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Alertas ante límites de exposición ocupacional.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8344205" y="536143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86A0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Riesgo cero de intoxicación para el personal.</a:t>
            </a:r>
            <a:endParaRPr lang="en-US" sz="900" dirty="0"/>
          </a:p>
        </p:txBody>
      </p:sp>
      <p:pic>
        <p:nvPicPr>
          <p:cNvPr id="29" name="Image 4" descr="/home/claude/work/icons/logo_nav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180539"/>
            <a:ext cx="960120" cy="201973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10591495" y="6135624"/>
            <a:ext cx="10972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13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02920"/>
            <a:ext cx="11185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PROCESO · ETAPA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95528"/>
            <a:ext cx="111858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Logística Intermedia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463040"/>
            <a:ext cx="11185855" cy="1783080"/>
          </a:xfrm>
          <a:prstGeom prst="roundRect">
            <a:avLst>
              <a:gd name="adj" fmla="val 4615"/>
            </a:avLst>
          </a:prstGeom>
          <a:solidFill>
            <a:srgbClr val="0A3B4D"/>
          </a:solidFill>
          <a:ln/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pic>
        <p:nvPicPr>
          <p:cNvPr id="5" name="Image 0" descr="/home/claude/work/ponencia_photos/logistica_intermedia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459777" y="1463040"/>
            <a:ext cx="3272141" cy="17830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459777" y="2880360"/>
            <a:ext cx="3272141" cy="365760"/>
          </a:xfrm>
          <a:prstGeom prst="rect">
            <a:avLst/>
          </a:prstGeom>
          <a:solidFill>
            <a:srgbClr val="0A3B4D">
              <a:alpha val="78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7" name="Text 4"/>
          <p:cNvSpPr/>
          <p:nvPr/>
        </p:nvSpPr>
        <p:spPr>
          <a:xfrm>
            <a:off x="4624369" y="2880360"/>
            <a:ext cx="2942957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Complejo de transferencia intermedia — vía fluvial, terrestre y por ductos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502920" y="3502152"/>
            <a:ext cx="3545738" cy="24688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9" name="Shape 6"/>
          <p:cNvSpPr/>
          <p:nvPr/>
        </p:nvSpPr>
        <p:spPr>
          <a:xfrm>
            <a:off x="694944" y="3648456"/>
            <a:ext cx="621792" cy="621792"/>
          </a:xfrm>
          <a:prstGeom prst="ellipse">
            <a:avLst/>
          </a:prstGeom>
          <a:solidFill>
            <a:srgbClr val="0F5066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0" name="Image 1" descr="/home/claude/work/icons/diagnostic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17" y="3810122"/>
            <a:ext cx="223845" cy="2984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463040" y="3685032"/>
            <a:ext cx="2448458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del proceso
</a:t>
            </a:r>
            <a:r>
              <a:rPr lang="en-US" sz="950" i="1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Logística terrestre y transferencia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704088" y="441655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F5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 OT: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 y telemetría de flota; sensores de carga y ciclo.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704088" y="488899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F5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IT: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automatizado de inventario en tránsito.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704088" y="536143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F5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Sincroniza el flujo terrestre-fluvial sin tiempos de espera.</a:t>
            </a:r>
            <a:endParaRPr lang="en-US" sz="900" dirty="0"/>
          </a:p>
        </p:txBody>
      </p:sp>
      <p:sp>
        <p:nvSpPr>
          <p:cNvPr id="15" name="Shape 11"/>
          <p:cNvSpPr/>
          <p:nvPr/>
        </p:nvSpPr>
        <p:spPr>
          <a:xfrm>
            <a:off x="4322978" y="3502152"/>
            <a:ext cx="3545738" cy="24688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16" name="Shape 12"/>
          <p:cNvSpPr/>
          <p:nvPr/>
        </p:nvSpPr>
        <p:spPr>
          <a:xfrm>
            <a:off x="4515002" y="3648456"/>
            <a:ext cx="621792" cy="621792"/>
          </a:xfrm>
          <a:prstGeom prst="ellipse">
            <a:avLst/>
          </a:prstGeom>
          <a:solidFill>
            <a:srgbClr val="D77B18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7" name="Image 2" descr="/home/claude/work/icons/riesgo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6668" y="3810122"/>
            <a:ext cx="298460" cy="29846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283098" y="3685032"/>
            <a:ext cx="2448458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Eficiencia y confiabilidad
</a:t>
            </a:r>
            <a:r>
              <a:rPr lang="en-US" sz="950" i="1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Navegación fluvial ligera</a:t>
            </a:r>
            <a:endParaRPr lang="en-US" sz="1350" dirty="0"/>
          </a:p>
        </p:txBody>
      </p:sp>
      <p:sp>
        <p:nvSpPr>
          <p:cNvPr id="19" name="Text 14"/>
          <p:cNvSpPr/>
          <p:nvPr/>
        </p:nvSpPr>
        <p:spPr>
          <a:xfrm>
            <a:off x="4524146" y="441655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 OT: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Telemetría de remolcadores: combustible, calado, rumbo.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4524146" y="488899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IT: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Algoritmos de navegación segura por el río.</a:t>
            </a: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4524146" y="536143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Previene encallamientos y optimiza el uso de combustible.</a:t>
            </a:r>
            <a:endParaRPr lang="en-US" sz="900" dirty="0"/>
          </a:p>
        </p:txBody>
      </p:sp>
      <p:sp>
        <p:nvSpPr>
          <p:cNvPr id="22" name="Shape 17"/>
          <p:cNvSpPr/>
          <p:nvPr/>
        </p:nvSpPr>
        <p:spPr>
          <a:xfrm>
            <a:off x="8143037" y="3502152"/>
            <a:ext cx="3545738" cy="24688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23" name="Shape 18"/>
          <p:cNvSpPr/>
          <p:nvPr/>
        </p:nvSpPr>
        <p:spPr>
          <a:xfrm>
            <a:off x="8335061" y="3648456"/>
            <a:ext cx="621792" cy="621792"/>
          </a:xfrm>
          <a:prstGeom prst="ellipse">
            <a:avLst/>
          </a:prstGeom>
          <a:solidFill>
            <a:srgbClr val="86A049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24" name="Image 3" descr="/home/claude/work/icons/ambienta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6727" y="3826735"/>
            <a:ext cx="298460" cy="265233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103157" y="3685032"/>
            <a:ext cx="2448458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Seguridad industrial y ambiental
</a:t>
            </a:r>
            <a:r>
              <a:rPr lang="en-US" sz="950" i="1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Monitoreo en tránsito</a:t>
            </a:r>
            <a:endParaRPr lang="en-US" sz="1350" dirty="0"/>
          </a:p>
        </p:txBody>
      </p:sp>
      <p:sp>
        <p:nvSpPr>
          <p:cNvPr id="26" name="Text 20"/>
          <p:cNvSpPr/>
          <p:nvPr/>
        </p:nvSpPr>
        <p:spPr>
          <a:xfrm>
            <a:off x="8344205" y="441655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86A0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 OT: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Sensores IoT portátiles de gases en barcazas.</a:t>
            </a:r>
            <a:endParaRPr lang="en-US" sz="900" dirty="0"/>
          </a:p>
        </p:txBody>
      </p:sp>
      <p:sp>
        <p:nvSpPr>
          <p:cNvPr id="27" name="Text 21"/>
          <p:cNvSpPr/>
          <p:nvPr/>
        </p:nvSpPr>
        <p:spPr>
          <a:xfrm>
            <a:off x="8344205" y="488899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86A0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IT: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Alertas en tiempo real por acumulación de gases pesados.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8344205" y="536143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86A0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Protege a las tripulaciones y el ecosistema fluvial.</a:t>
            </a:r>
            <a:endParaRPr lang="en-US" sz="900" dirty="0"/>
          </a:p>
        </p:txBody>
      </p:sp>
      <p:pic>
        <p:nvPicPr>
          <p:cNvPr id="29" name="Image 4" descr="/home/claude/work/icons/logo_nav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180539"/>
            <a:ext cx="960120" cy="201973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10591495" y="6135624"/>
            <a:ext cx="10972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13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02920"/>
            <a:ext cx="11185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PROCESO · ETAPA 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95528"/>
            <a:ext cx="111858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Operación Multimodal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463040"/>
            <a:ext cx="11185855" cy="1783080"/>
          </a:xfrm>
          <a:prstGeom prst="roundRect">
            <a:avLst>
              <a:gd name="adj" fmla="val 4615"/>
            </a:avLst>
          </a:prstGeom>
          <a:solidFill>
            <a:srgbClr val="0A3B4D"/>
          </a:solidFill>
          <a:ln/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pic>
        <p:nvPicPr>
          <p:cNvPr id="5" name="Image 0" descr="/home/claude/work/ponencia_photos/puerto_multimodal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70532" y="1463040"/>
            <a:ext cx="2850632" cy="17830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670532" y="2880360"/>
            <a:ext cx="2850632" cy="365760"/>
          </a:xfrm>
          <a:prstGeom prst="rect">
            <a:avLst/>
          </a:prstGeom>
          <a:solidFill>
            <a:srgbClr val="0A3B4D">
              <a:alpha val="78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7" name="Text 4"/>
          <p:cNvSpPr/>
          <p:nvPr/>
        </p:nvSpPr>
        <p:spPr>
          <a:xfrm>
            <a:off x="4835124" y="2880360"/>
            <a:ext cx="25214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Consolidación y despacho de carga — puerto fluvial multimodal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502920" y="3502152"/>
            <a:ext cx="3545738" cy="24688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9" name="Shape 6"/>
          <p:cNvSpPr/>
          <p:nvPr/>
        </p:nvSpPr>
        <p:spPr>
          <a:xfrm>
            <a:off x="694944" y="3648456"/>
            <a:ext cx="621792" cy="621792"/>
          </a:xfrm>
          <a:prstGeom prst="ellipse">
            <a:avLst/>
          </a:prstGeom>
          <a:solidFill>
            <a:srgbClr val="0F5066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0" name="Image 1" descr="/home/claude/work/icons/diagnostic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17" y="3810122"/>
            <a:ext cx="223845" cy="2984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463040" y="3685032"/>
            <a:ext cx="2448458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Procesos y despacho
</a:t>
            </a:r>
            <a:r>
              <a:rPr lang="en-US" sz="950" i="1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Consolidación y distribución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704088" y="441655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F5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 OT: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Trazabilidad de carga en plataformas vía telemetría.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704088" y="488899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F5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IT: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Gestión automatizada de consolidación en contenedores.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704088" y="536143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F5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 el flujo logístico nacional y de exportación.</a:t>
            </a:r>
            <a:endParaRPr lang="en-US" sz="900" dirty="0"/>
          </a:p>
        </p:txBody>
      </p:sp>
      <p:sp>
        <p:nvSpPr>
          <p:cNvPr id="15" name="Shape 11"/>
          <p:cNvSpPr/>
          <p:nvPr/>
        </p:nvSpPr>
        <p:spPr>
          <a:xfrm>
            <a:off x="4322978" y="3502152"/>
            <a:ext cx="3545738" cy="24688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16" name="Shape 12"/>
          <p:cNvSpPr/>
          <p:nvPr/>
        </p:nvSpPr>
        <p:spPr>
          <a:xfrm>
            <a:off x="4515002" y="3648456"/>
            <a:ext cx="621792" cy="621792"/>
          </a:xfrm>
          <a:prstGeom prst="ellipse">
            <a:avLst/>
          </a:prstGeom>
          <a:solidFill>
            <a:srgbClr val="D77B18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7" name="Image 2" descr="/home/claude/work/icons/riesgo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6668" y="3810122"/>
            <a:ext cx="298460" cy="29846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283098" y="3685032"/>
            <a:ext cx="2448458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Confiabilidad y aduana
</a:t>
            </a:r>
            <a:r>
              <a:rPr lang="en-US" sz="950" i="1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Sincronización fiscal y de control</a:t>
            </a:r>
            <a:endParaRPr lang="en-US" sz="1350" dirty="0"/>
          </a:p>
        </p:txBody>
      </p:sp>
      <p:sp>
        <p:nvSpPr>
          <p:cNvPr id="19" name="Text 14"/>
          <p:cNvSpPr/>
          <p:nvPr/>
        </p:nvSpPr>
        <p:spPr>
          <a:xfrm>
            <a:off x="4524146" y="441655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 OT: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 digital de peso en básculas en tiempo real.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4524146" y="488899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IT: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 autorizaciones ante MPPP, SENIAT y GNB.</a:t>
            </a: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4524146" y="536143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Agiliza el paso por aduana y blinda el cumplimiento legal.</a:t>
            </a:r>
            <a:endParaRPr lang="en-US" sz="900" dirty="0"/>
          </a:p>
        </p:txBody>
      </p:sp>
      <p:sp>
        <p:nvSpPr>
          <p:cNvPr id="22" name="Shape 17"/>
          <p:cNvSpPr/>
          <p:nvPr/>
        </p:nvSpPr>
        <p:spPr>
          <a:xfrm>
            <a:off x="8143037" y="3502152"/>
            <a:ext cx="3545738" cy="24688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23" name="Shape 18"/>
          <p:cNvSpPr/>
          <p:nvPr/>
        </p:nvSpPr>
        <p:spPr>
          <a:xfrm>
            <a:off x="8335061" y="3648456"/>
            <a:ext cx="621792" cy="621792"/>
          </a:xfrm>
          <a:prstGeom prst="ellipse">
            <a:avLst/>
          </a:prstGeom>
          <a:solidFill>
            <a:srgbClr val="86A049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24" name="Image 3" descr="/home/claude/work/icons/ambienta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6727" y="3826735"/>
            <a:ext cx="298460" cy="265233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103157" y="3685032"/>
            <a:ext cx="2448458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Seguridad e higiene
</a:t>
            </a:r>
            <a:r>
              <a:rPr lang="en-US" sz="950" i="1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Monitoreo ambiental portuario</a:t>
            </a:r>
            <a:endParaRPr lang="en-US" sz="1350" dirty="0"/>
          </a:p>
        </p:txBody>
      </p:sp>
      <p:sp>
        <p:nvSpPr>
          <p:cNvPr id="26" name="Text 20"/>
          <p:cNvSpPr/>
          <p:nvPr/>
        </p:nvSpPr>
        <p:spPr>
          <a:xfrm>
            <a:off x="8344205" y="441655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86A0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 OT: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Sensores IoT de gases en zonas de estiba expuestas al sol.</a:t>
            </a:r>
            <a:endParaRPr lang="en-US" sz="900" dirty="0"/>
          </a:p>
        </p:txBody>
      </p:sp>
      <p:sp>
        <p:nvSpPr>
          <p:cNvPr id="27" name="Text 21"/>
          <p:cNvSpPr/>
          <p:nvPr/>
        </p:nvSpPr>
        <p:spPr>
          <a:xfrm>
            <a:off x="8344205" y="488899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86A0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IT: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Algoritmos de alerta automatizada e inmediata.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8344205" y="5361432"/>
            <a:ext cx="3143402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86A0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Impacto: </a:t>
            </a:r>
            <a:r>
              <a:rPr lang="en-US" sz="9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Riesgo ocupacional cero para el personal portuario.</a:t>
            </a:r>
            <a:endParaRPr lang="en-US" sz="900" dirty="0"/>
          </a:p>
        </p:txBody>
      </p:sp>
      <p:pic>
        <p:nvPicPr>
          <p:cNvPr id="29" name="Image 4" descr="/home/claude/work/icons/logo_nav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180539"/>
            <a:ext cx="960120" cy="201973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10591495" y="6135624"/>
            <a:ext cx="10972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13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02920"/>
            <a:ext cx="11185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CONTROL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95528"/>
            <a:ext cx="111858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 general de KPIs del proceso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691640"/>
            <a:ext cx="11185855" cy="4370832"/>
          </a:xfrm>
          <a:prstGeom prst="roundRect">
            <a:avLst>
              <a:gd name="adj" fmla="val 1883"/>
            </a:avLst>
          </a:prstGeom>
          <a:solidFill>
            <a:srgbClr val="0A3B4D"/>
          </a:solidFill>
          <a:ln/>
          <a:effectLst>
            <a:outerShdw blurRad="127000" dist="38100" dir="5400000" algn="bl" rotWithShape="0">
              <a:srgbClr val="1B2A32">
                <a:alpha val="15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5" name="Text 3"/>
          <p:cNvSpPr/>
          <p:nvPr/>
        </p:nvSpPr>
        <p:spPr>
          <a:xfrm>
            <a:off x="822960" y="1892808"/>
            <a:ext cx="1054577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INDICADORES CLAVE POR ETAPA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22960" y="2176272"/>
            <a:ext cx="10545775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FC3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Datos consolidados en tiempo real, desde el campo hasta la nube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108960" y="2532888"/>
            <a:ext cx="266181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50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DE PROCESO (OT → IT)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907938" y="2532888"/>
            <a:ext cx="266181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50" dirty="0">
                <a:solidFill>
                  <a:srgbClr val="F2B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CONFIABILIDAD DE ACTIVOS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706917" y="2532888"/>
            <a:ext cx="266181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50" dirty="0">
                <a:solidFill>
                  <a:srgbClr val="B9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SEGURIDAD Y AMBIENTE</a:t>
            </a:r>
            <a:endParaRPr lang="en-US" sz="900" dirty="0"/>
          </a:p>
        </p:txBody>
      </p:sp>
      <p:pic>
        <p:nvPicPr>
          <p:cNvPr id="10" name="Image 0" descr="/home/claude/work/icons/extracc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3127248"/>
            <a:ext cx="384048" cy="38404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325880" y="2953512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Extracción en terreno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3108960" y="3026664"/>
            <a:ext cx="2661818" cy="38039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92%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3182112" y="3377794"/>
            <a:ext cx="2515514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830" dirty="0">
                <a:solidFill>
                  <a:srgbClr val="C7D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Cumplimiento de meta de remoción</a:t>
            </a:r>
            <a:endParaRPr lang="en-US" sz="830" dirty="0"/>
          </a:p>
        </p:txBody>
      </p:sp>
      <p:sp>
        <p:nvSpPr>
          <p:cNvPr id="14" name="Text 11"/>
          <p:cNvSpPr/>
          <p:nvPr/>
        </p:nvSpPr>
        <p:spPr>
          <a:xfrm>
            <a:off x="5907938" y="3026664"/>
            <a:ext cx="2661818" cy="38039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2B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1.850 h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5981090" y="3377794"/>
            <a:ext cx="2515514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830" dirty="0">
                <a:solidFill>
                  <a:srgbClr val="C7D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Vida útil de corte</a:t>
            </a:r>
            <a:endParaRPr lang="en-US" sz="830" dirty="0"/>
          </a:p>
        </p:txBody>
      </p:sp>
      <p:sp>
        <p:nvSpPr>
          <p:cNvPr id="16" name="Text 13"/>
          <p:cNvSpPr/>
          <p:nvPr/>
        </p:nvSpPr>
        <p:spPr>
          <a:xfrm>
            <a:off x="8706917" y="3026664"/>
            <a:ext cx="2661818" cy="38039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B9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ppm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8780069" y="3377794"/>
            <a:ext cx="2515514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830" dirty="0">
                <a:solidFill>
                  <a:srgbClr val="C7D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Nivel de H₂S (bajo umbral)</a:t>
            </a:r>
            <a:endParaRPr lang="en-US" sz="830" dirty="0"/>
          </a:p>
        </p:txBody>
      </p:sp>
      <p:sp>
        <p:nvSpPr>
          <p:cNvPr id="18" name="Shape 15"/>
          <p:cNvSpPr/>
          <p:nvPr/>
        </p:nvSpPr>
        <p:spPr>
          <a:xfrm>
            <a:off x="822960" y="3685032"/>
            <a:ext cx="10545775" cy="0"/>
          </a:xfrm>
          <a:prstGeom prst="line">
            <a:avLst/>
          </a:prstGeom>
          <a:noFill/>
          <a:ln w="9525">
            <a:solidFill>
              <a:srgbClr val="FFFFFF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pic>
        <p:nvPicPr>
          <p:cNvPr id="19" name="Image 1" descr="/home/claude/work/icons/refinac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3858768"/>
            <a:ext cx="384048" cy="384048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1325880" y="3685032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Refinación y envasado</a:t>
            </a:r>
            <a:endParaRPr lang="en-US" sz="1100" dirty="0"/>
          </a:p>
        </p:txBody>
      </p:sp>
      <p:sp>
        <p:nvSpPr>
          <p:cNvPr id="21" name="Text 17"/>
          <p:cNvSpPr/>
          <p:nvPr/>
        </p:nvSpPr>
        <p:spPr>
          <a:xfrm>
            <a:off x="3108960" y="3758184"/>
            <a:ext cx="2661818" cy="38039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88%</a:t>
            </a:r>
            <a:endParaRPr lang="en-US" sz="1900" dirty="0"/>
          </a:p>
        </p:txBody>
      </p:sp>
      <p:sp>
        <p:nvSpPr>
          <p:cNvPr id="22" name="Text 18"/>
          <p:cNvSpPr/>
          <p:nvPr/>
        </p:nvSpPr>
        <p:spPr>
          <a:xfrm>
            <a:off x="3182112" y="4109314"/>
            <a:ext cx="2515514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830" dirty="0">
                <a:solidFill>
                  <a:srgbClr val="C7D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Eficiencia de deshidratación</a:t>
            </a:r>
            <a:endParaRPr lang="en-US" sz="830" dirty="0"/>
          </a:p>
        </p:txBody>
      </p:sp>
      <p:sp>
        <p:nvSpPr>
          <p:cNvPr id="23" name="Text 19"/>
          <p:cNvSpPr/>
          <p:nvPr/>
        </p:nvSpPr>
        <p:spPr>
          <a:xfrm>
            <a:off x="5907938" y="3758184"/>
            <a:ext cx="2661818" cy="38039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2B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1.15</a:t>
            </a:r>
            <a:endParaRPr lang="en-US" sz="1900" dirty="0"/>
          </a:p>
        </p:txBody>
      </p:sp>
      <p:sp>
        <p:nvSpPr>
          <p:cNvPr id="24" name="Text 20"/>
          <p:cNvSpPr/>
          <p:nvPr/>
        </p:nvSpPr>
        <p:spPr>
          <a:xfrm>
            <a:off x="5981090" y="4109314"/>
            <a:ext cx="2515514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830" dirty="0">
                <a:solidFill>
                  <a:srgbClr val="C7D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Precisión de pesaje (big bags)</a:t>
            </a:r>
            <a:endParaRPr lang="en-US" sz="830" dirty="0"/>
          </a:p>
        </p:txBody>
      </p:sp>
      <p:sp>
        <p:nvSpPr>
          <p:cNvPr id="25" name="Text 21"/>
          <p:cNvSpPr/>
          <p:nvPr/>
        </p:nvSpPr>
        <p:spPr>
          <a:xfrm>
            <a:off x="8706917" y="3758184"/>
            <a:ext cx="2661818" cy="38039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B9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62/h</a:t>
            </a:r>
            <a:endParaRPr lang="en-US" sz="1900" dirty="0"/>
          </a:p>
        </p:txBody>
      </p:sp>
      <p:sp>
        <p:nvSpPr>
          <p:cNvPr id="26" name="Text 22"/>
          <p:cNvSpPr/>
          <p:nvPr/>
        </p:nvSpPr>
        <p:spPr>
          <a:xfrm>
            <a:off x="8780069" y="4109314"/>
            <a:ext cx="2515514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830" dirty="0">
                <a:solidFill>
                  <a:srgbClr val="C7D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Renovación de aire confinado</a:t>
            </a:r>
            <a:endParaRPr lang="en-US" sz="830" dirty="0"/>
          </a:p>
        </p:txBody>
      </p:sp>
      <p:sp>
        <p:nvSpPr>
          <p:cNvPr id="27" name="Shape 23"/>
          <p:cNvSpPr/>
          <p:nvPr/>
        </p:nvSpPr>
        <p:spPr>
          <a:xfrm>
            <a:off x="822960" y="4416552"/>
            <a:ext cx="10545775" cy="0"/>
          </a:xfrm>
          <a:prstGeom prst="line">
            <a:avLst/>
          </a:prstGeom>
          <a:noFill/>
          <a:ln w="9525">
            <a:solidFill>
              <a:srgbClr val="FFFFFF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pic>
        <p:nvPicPr>
          <p:cNvPr id="28" name="Image 2" descr="/home/claude/work/icons/transpor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4590288"/>
            <a:ext cx="384048" cy="384048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1325880" y="4416552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Logística intermedia</a:t>
            </a:r>
            <a:endParaRPr lang="en-US" sz="1100" dirty="0"/>
          </a:p>
        </p:txBody>
      </p:sp>
      <p:sp>
        <p:nvSpPr>
          <p:cNvPr id="30" name="Text 25"/>
          <p:cNvSpPr/>
          <p:nvPr/>
        </p:nvSpPr>
        <p:spPr>
          <a:xfrm>
            <a:off x="3108960" y="4489704"/>
            <a:ext cx="2661818" cy="38039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2.3%</a:t>
            </a:r>
            <a:endParaRPr lang="en-US" sz="1900" dirty="0"/>
          </a:p>
        </p:txBody>
      </p:sp>
      <p:sp>
        <p:nvSpPr>
          <p:cNvPr id="31" name="Text 26"/>
          <p:cNvSpPr/>
          <p:nvPr/>
        </p:nvSpPr>
        <p:spPr>
          <a:xfrm>
            <a:off x="3182112" y="4840834"/>
            <a:ext cx="2515514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830" dirty="0">
                <a:solidFill>
                  <a:srgbClr val="C7D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Ciclo de estiba</a:t>
            </a:r>
            <a:endParaRPr lang="en-US" sz="830" dirty="0"/>
          </a:p>
        </p:txBody>
      </p:sp>
      <p:sp>
        <p:nvSpPr>
          <p:cNvPr id="32" name="Text 27"/>
          <p:cNvSpPr/>
          <p:nvPr/>
        </p:nvSpPr>
        <p:spPr>
          <a:xfrm>
            <a:off x="5907938" y="4489704"/>
            <a:ext cx="2661818" cy="38039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2B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94%</a:t>
            </a:r>
            <a:endParaRPr lang="en-US" sz="1900" dirty="0"/>
          </a:p>
        </p:txBody>
      </p:sp>
      <p:sp>
        <p:nvSpPr>
          <p:cNvPr id="33" name="Text 28"/>
          <p:cNvSpPr/>
          <p:nvPr/>
        </p:nvSpPr>
        <p:spPr>
          <a:xfrm>
            <a:off x="5981090" y="4840834"/>
            <a:ext cx="2515514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830" dirty="0">
                <a:solidFill>
                  <a:srgbClr val="C7D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Eficiencia de combustible</a:t>
            </a:r>
            <a:endParaRPr lang="en-US" sz="830" dirty="0"/>
          </a:p>
        </p:txBody>
      </p:sp>
      <p:sp>
        <p:nvSpPr>
          <p:cNvPr id="34" name="Text 29"/>
          <p:cNvSpPr/>
          <p:nvPr/>
        </p:nvSpPr>
        <p:spPr>
          <a:xfrm>
            <a:off x="8706917" y="4489704"/>
            <a:ext cx="2661818" cy="38039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B9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900" dirty="0"/>
          </a:p>
        </p:txBody>
      </p:sp>
      <p:sp>
        <p:nvSpPr>
          <p:cNvPr id="35" name="Text 30"/>
          <p:cNvSpPr/>
          <p:nvPr/>
        </p:nvSpPr>
        <p:spPr>
          <a:xfrm>
            <a:off x="8780069" y="4840834"/>
            <a:ext cx="2515514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830" dirty="0">
                <a:solidFill>
                  <a:srgbClr val="C7D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Incidentes en tránsito</a:t>
            </a:r>
            <a:endParaRPr lang="en-US" sz="830" dirty="0"/>
          </a:p>
        </p:txBody>
      </p:sp>
      <p:sp>
        <p:nvSpPr>
          <p:cNvPr id="36" name="Shape 31"/>
          <p:cNvSpPr/>
          <p:nvPr/>
        </p:nvSpPr>
        <p:spPr>
          <a:xfrm>
            <a:off x="822960" y="5148072"/>
            <a:ext cx="10545775" cy="0"/>
          </a:xfrm>
          <a:prstGeom prst="line">
            <a:avLst/>
          </a:prstGeom>
          <a:noFill/>
          <a:ln w="9525">
            <a:solidFill>
              <a:srgbClr val="FFFFFF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pic>
        <p:nvPicPr>
          <p:cNvPr id="37" name="Image 3" descr="/home/claude/work/icons/multimoda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5321808"/>
            <a:ext cx="384048" cy="384048"/>
          </a:xfrm>
          <a:prstGeom prst="rect">
            <a:avLst/>
          </a:prstGeom>
        </p:spPr>
      </p:pic>
      <p:sp>
        <p:nvSpPr>
          <p:cNvPr id="38" name="Text 32"/>
          <p:cNvSpPr/>
          <p:nvPr/>
        </p:nvSpPr>
        <p:spPr>
          <a:xfrm>
            <a:off x="1325880" y="5148072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Operación multimodal</a:t>
            </a:r>
            <a:endParaRPr lang="en-US" sz="1100" dirty="0"/>
          </a:p>
        </p:txBody>
      </p:sp>
      <p:sp>
        <p:nvSpPr>
          <p:cNvPr id="39" name="Text 33"/>
          <p:cNvSpPr/>
          <p:nvPr/>
        </p:nvSpPr>
        <p:spPr>
          <a:xfrm>
            <a:off x="3108960" y="5221224"/>
            <a:ext cx="2661818" cy="38039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42/día</a:t>
            </a:r>
            <a:endParaRPr lang="en-US" sz="1900" dirty="0"/>
          </a:p>
        </p:txBody>
      </p:sp>
      <p:sp>
        <p:nvSpPr>
          <p:cNvPr id="40" name="Text 34"/>
          <p:cNvSpPr/>
          <p:nvPr/>
        </p:nvSpPr>
        <p:spPr>
          <a:xfrm>
            <a:off x="3182112" y="5572354"/>
            <a:ext cx="2515514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830" dirty="0">
                <a:solidFill>
                  <a:srgbClr val="C7D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Contenedores despachados</a:t>
            </a:r>
            <a:endParaRPr lang="en-US" sz="830" dirty="0"/>
          </a:p>
        </p:txBody>
      </p:sp>
      <p:sp>
        <p:nvSpPr>
          <p:cNvPr id="41" name="Text 35"/>
          <p:cNvSpPr/>
          <p:nvPr/>
        </p:nvSpPr>
        <p:spPr>
          <a:xfrm>
            <a:off x="5907938" y="5221224"/>
            <a:ext cx="2661818" cy="38039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2B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96%</a:t>
            </a:r>
            <a:endParaRPr lang="en-US" sz="1900" dirty="0"/>
          </a:p>
        </p:txBody>
      </p:sp>
      <p:sp>
        <p:nvSpPr>
          <p:cNvPr id="42" name="Text 36"/>
          <p:cNvSpPr/>
          <p:nvPr/>
        </p:nvSpPr>
        <p:spPr>
          <a:xfrm>
            <a:off x="5981090" y="5572354"/>
            <a:ext cx="2515514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830" dirty="0">
                <a:solidFill>
                  <a:srgbClr val="C7D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Confiabilidad de inspección</a:t>
            </a:r>
            <a:endParaRPr lang="en-US" sz="830" dirty="0"/>
          </a:p>
        </p:txBody>
      </p:sp>
      <p:sp>
        <p:nvSpPr>
          <p:cNvPr id="43" name="Text 37"/>
          <p:cNvSpPr/>
          <p:nvPr/>
        </p:nvSpPr>
        <p:spPr>
          <a:xfrm>
            <a:off x="8706917" y="5221224"/>
            <a:ext cx="2661818" cy="38039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B9D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900" dirty="0"/>
          </a:p>
        </p:txBody>
      </p:sp>
      <p:sp>
        <p:nvSpPr>
          <p:cNvPr id="44" name="Text 38"/>
          <p:cNvSpPr/>
          <p:nvPr/>
        </p:nvSpPr>
        <p:spPr>
          <a:xfrm>
            <a:off x="8780069" y="5572354"/>
            <a:ext cx="2515514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830" dirty="0">
                <a:solidFill>
                  <a:srgbClr val="C7D8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Emisiones fuera de norma</a:t>
            </a:r>
            <a:endParaRPr lang="en-US" sz="830" dirty="0"/>
          </a:p>
        </p:txBody>
      </p:sp>
      <p:pic>
        <p:nvPicPr>
          <p:cNvPr id="45" name="Image 4" descr="/home/claude/work/icons/logo_nav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180539"/>
            <a:ext cx="960120" cy="201973"/>
          </a:xfrm>
          <a:prstGeom prst="rect">
            <a:avLst/>
          </a:prstGeom>
        </p:spPr>
      </p:pic>
      <p:sp>
        <p:nvSpPr>
          <p:cNvPr id="46" name="Text 39"/>
          <p:cNvSpPr/>
          <p:nvPr/>
        </p:nvSpPr>
        <p:spPr>
          <a:xfrm>
            <a:off x="10591495" y="6135624"/>
            <a:ext cx="10972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13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02920"/>
            <a:ext cx="11185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95528"/>
            <a:ext cx="111858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impacto de la gestión integral y el monitoreo digital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691640"/>
            <a:ext cx="3515258" cy="24688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5" name="Shape 3"/>
          <p:cNvSpPr/>
          <p:nvPr/>
        </p:nvSpPr>
        <p:spPr>
          <a:xfrm>
            <a:off x="800100" y="1915668"/>
            <a:ext cx="685800" cy="685800"/>
          </a:xfrm>
          <a:prstGeom prst="ellipse">
            <a:avLst/>
          </a:prstGeom>
          <a:solidFill>
            <a:srgbClr val="0F5066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6" name="Image 0" descr="/home/claude/work/icons/ope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08" y="2093976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1892808"/>
            <a:ext cx="2280818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F5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+15%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758952" y="2734056"/>
            <a:ext cx="300319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Optimización y blindaje de la cadena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758952" y="3227832"/>
            <a:ext cx="3003194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integral de activos y reducción de mermas de punta a punta en toda la cadena de suministro.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338218" y="1691640"/>
            <a:ext cx="3515258" cy="24688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11" name="Shape 8"/>
          <p:cNvSpPr/>
          <p:nvPr/>
        </p:nvSpPr>
        <p:spPr>
          <a:xfrm>
            <a:off x="4635398" y="1915668"/>
            <a:ext cx="685800" cy="685800"/>
          </a:xfrm>
          <a:prstGeom prst="ellipse">
            <a:avLst/>
          </a:prstGeom>
          <a:solidFill>
            <a:srgbClr val="D77B18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2" name="Image 1" descr="/home/claude/work/icons/ries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706" y="2093976"/>
            <a:ext cx="329184" cy="32918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389778" y="1892808"/>
            <a:ext cx="2280818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D77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-40%</a:t>
            </a:r>
            <a:endParaRPr lang="en-US" sz="3200" dirty="0"/>
          </a:p>
        </p:txBody>
      </p:sp>
      <p:sp>
        <p:nvSpPr>
          <p:cNvPr id="14" name="Text 10"/>
          <p:cNvSpPr/>
          <p:nvPr/>
        </p:nvSpPr>
        <p:spPr>
          <a:xfrm>
            <a:off x="4594250" y="2734056"/>
            <a:ext cx="300319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Mitigación operacional con BI predictivo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594250" y="3227832"/>
            <a:ext cx="3003194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Sustituye la incertidumbre por certeza real mediante inteligencia artificial y edge computing.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8173517" y="1691640"/>
            <a:ext cx="3515258" cy="24688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2E8EA"/>
            </a:solidFill>
            <a:prstDash val="solid"/>
          </a:ln>
          <a:effectLst>
            <a:outerShdw blurRad="127000" dist="38100" dir="5400000" algn="bl" rotWithShape="0">
              <a:srgbClr val="1B2A32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17" name="Shape 13"/>
          <p:cNvSpPr/>
          <p:nvPr/>
        </p:nvSpPr>
        <p:spPr>
          <a:xfrm>
            <a:off x="8470697" y="1915668"/>
            <a:ext cx="685800" cy="685800"/>
          </a:xfrm>
          <a:prstGeom prst="ellipse">
            <a:avLst/>
          </a:prstGeom>
          <a:solidFill>
            <a:srgbClr val="86A049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8" name="Image 2" descr="/home/claude/work/icons/ebitd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9005" y="2093976"/>
            <a:ext cx="329184" cy="32918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225077" y="1892808"/>
            <a:ext cx="2280818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86A0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+8%</a:t>
            </a:r>
            <a:endParaRPr lang="en-US" sz="3200" dirty="0"/>
          </a:p>
        </p:txBody>
      </p:sp>
      <p:sp>
        <p:nvSpPr>
          <p:cNvPr id="20" name="Text 15"/>
          <p:cNvSpPr/>
          <p:nvPr/>
        </p:nvSpPr>
        <p:spPr>
          <a:xfrm>
            <a:off x="8429549" y="2734056"/>
            <a:ext cx="300319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3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Maximización de EBITDA y cumplimiento legal</a:t>
            </a:r>
            <a:endParaRPr lang="en-US" sz="1350" dirty="0"/>
          </a:p>
        </p:txBody>
      </p:sp>
      <p:sp>
        <p:nvSpPr>
          <p:cNvPr id="21" name="Text 16"/>
          <p:cNvSpPr/>
          <p:nvPr/>
        </p:nvSpPr>
        <p:spPr>
          <a:xfrm>
            <a:off x="8429549" y="3227832"/>
            <a:ext cx="3003194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Evita contingencias y crisis operativas mediante monitoreo ambiental y checklist digital continuo.</a:t>
            </a:r>
            <a:endParaRPr lang="en-US" sz="1050" dirty="0"/>
          </a:p>
        </p:txBody>
      </p:sp>
      <p:graphicFrame>
        <p:nvGraphicFramePr>
          <p:cNvPr id="22" name="Chart 0"/>
          <p:cNvGraphicFramePr/>
          <p:nvPr/>
        </p:nvGraphicFramePr>
        <p:xfrm>
          <a:off x="502920" y="4434840"/>
          <a:ext cx="11185855" cy="1691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23" name="Image 3" descr="/home/claude/work/icons/logo_nav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180539"/>
            <a:ext cx="960120" cy="201973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0591495" y="6135624"/>
            <a:ext cx="10972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13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3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ponencia_photos/cierre_building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3B4D">
              <a:alpha val="65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5" name="Shape 2"/>
          <p:cNvSpPr/>
          <p:nvPr/>
        </p:nvSpPr>
        <p:spPr>
          <a:xfrm>
            <a:off x="502920" y="4023360"/>
            <a:ext cx="11185855" cy="16002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6" name="Image 1" descr="/home/claude/work/icons/logo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4631104"/>
            <a:ext cx="1828800" cy="384711"/>
          </a:xfrm>
          <a:prstGeom prst="rect">
            <a:avLst/>
          </a:prstGeom>
        </p:spPr>
      </p:pic>
      <p:pic>
        <p:nvPicPr>
          <p:cNvPr id="7" name="Image 2" descr="/home/claude/work/icons/phon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8960" y="4331970"/>
            <a:ext cx="182880" cy="18288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401568" y="4240530"/>
            <a:ext cx="37641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Roberto Canto — 4221789662</a:t>
            </a:r>
            <a:endParaRPr lang="en-US" sz="1200" dirty="0"/>
          </a:p>
        </p:txBody>
      </p:sp>
      <p:pic>
        <p:nvPicPr>
          <p:cNvPr id="9" name="Image 3" descr="/home/claude/work/icons/emai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8848" y="4331970"/>
            <a:ext cx="182880" cy="18288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7531456" y="4240530"/>
            <a:ext cx="37641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roberto.canto@indemin.cl</a:t>
            </a:r>
            <a:endParaRPr lang="en-US" sz="1200" dirty="0"/>
          </a:p>
        </p:txBody>
      </p:sp>
      <p:pic>
        <p:nvPicPr>
          <p:cNvPr id="11" name="Image 4" descr="/home/claude/work/icons/we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8960" y="5129120"/>
            <a:ext cx="182880" cy="188779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3401568" y="5040630"/>
            <a:ext cx="37641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www.indemin.cl</a:t>
            </a:r>
            <a:endParaRPr lang="en-US" sz="1200" dirty="0"/>
          </a:p>
        </p:txBody>
      </p:sp>
      <p:pic>
        <p:nvPicPr>
          <p:cNvPr id="13" name="Image 5" descr="/home/claude/work/icons/locatio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8848" y="5101590"/>
            <a:ext cx="182880" cy="24384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7531456" y="5040630"/>
            <a:ext cx="37641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Zona Industrial, Maturín, Venezuela</a:t>
            </a:r>
            <a:endParaRPr lang="en-US" sz="1200" dirty="0"/>
          </a:p>
        </p:txBody>
      </p:sp>
      <p:pic>
        <p:nvPicPr>
          <p:cNvPr id="15" name="Image 6" descr="/home/claude/work/icons/logo_whit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920" y="6180539"/>
            <a:ext cx="960120" cy="201973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10591495" y="6135624"/>
            <a:ext cx="10972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FD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13</a:t>
            </a:r>
            <a:endParaRPr lang="en-US" sz="1000" dirty="0"/>
          </a:p>
        </p:txBody>
      </p:sp>
      <p:sp>
        <p:nvSpPr>
          <p:cNvPr id="18" name="Text 3">
            <a:extLst>
              <a:ext uri="{FF2B5EF4-FFF2-40B4-BE49-F238E27FC236}">
                <a16:creationId xmlns:a16="http://schemas.microsoft.com/office/drawing/2014/main" id="{7725FC4F-0CF1-A240-C745-ABE2DA335FC8}"/>
              </a:ext>
            </a:extLst>
          </p:cNvPr>
          <p:cNvSpPr/>
          <p:nvPr/>
        </p:nvSpPr>
        <p:spPr>
          <a:xfrm>
            <a:off x="822960" y="2331720"/>
            <a:ext cx="10545775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Gestión Integral y Monitoreo Digital de Operaciones Industriales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1907</Words>
  <Application>Microsoft Office PowerPoint</Application>
  <PresentationFormat>Panorámica</PresentationFormat>
  <Paragraphs>212</Paragraphs>
  <Slides>13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Indemin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Indemin</dc:creator>
  <cp:lastModifiedBy>Roberto Canto Arroyo</cp:lastModifiedBy>
  <cp:revision>2</cp:revision>
  <dcterms:created xsi:type="dcterms:W3CDTF">2026-09-21T14:18:33Z</dcterms:created>
  <dcterms:modified xsi:type="dcterms:W3CDTF">2026-09-21T14:28:09Z</dcterms:modified>
</cp:coreProperties>
</file>